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302" r:id="rId3"/>
    <p:sldId id="303" r:id="rId4"/>
    <p:sldId id="298" r:id="rId5"/>
    <p:sldId id="281" r:id="rId6"/>
    <p:sldId id="305" r:id="rId7"/>
    <p:sldId id="267" r:id="rId8"/>
    <p:sldId id="289" r:id="rId9"/>
    <p:sldId id="272" r:id="rId10"/>
    <p:sldId id="300" r:id="rId11"/>
    <p:sldId id="299" r:id="rId12"/>
    <p:sldId id="261" r:id="rId13"/>
    <p:sldId id="273" r:id="rId14"/>
    <p:sldId id="301" r:id="rId15"/>
    <p:sldId id="291" r:id="rId16"/>
    <p:sldId id="304" r:id="rId17"/>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25" autoAdjust="0"/>
    <p:restoredTop sz="94660"/>
  </p:normalViewPr>
  <p:slideViewPr>
    <p:cSldViewPr>
      <p:cViewPr varScale="1">
        <p:scale>
          <a:sx n="69" d="100"/>
          <a:sy n="69" d="100"/>
        </p:scale>
        <p:origin x="-1338"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accent1">
                    <a:tint val="20000"/>
                  </a:schemeClr>
                </a:solidFill>
                <a:effectLst/>
                <a:uLnTx/>
                <a:uFillTx/>
                <a:latin typeface="Calibri" pitchFamily="34" charset="0"/>
                <a:ea typeface="+mn-ea"/>
                <a:cs typeface="Calibri" pitchFamily="34" charset="0"/>
              </a:rPr>
              <a:t>ICT Dept</a:t>
            </a: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14" name="Picture 2" descr="G:\Brooke Weston Logos\Bitmap Images\Logo Only\BW Logo 2007 Shape GIF.gif"/>
          <p:cNvPicPr>
            <a:picLocks noChangeAspect="1" noChangeArrowheads="1"/>
          </p:cNvPicPr>
          <p:nvPr/>
        </p:nvPicPr>
        <p:blipFill>
          <a:blip r:embed="rId3" cstate="print"/>
          <a:srcRect/>
          <a:stretch>
            <a:fillRect/>
          </a:stretch>
        </p:blipFill>
        <p:spPr bwMode="auto">
          <a:xfrm>
            <a:off x="71406" y="5786454"/>
            <a:ext cx="857256" cy="857256"/>
          </a:xfrm>
          <a:prstGeom prst="rect">
            <a:avLst/>
          </a:prstGeom>
          <a:noFill/>
        </p:spPr>
      </p:pic>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00108"/>
            <a:ext cx="403860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000108"/>
            <a:ext cx="403860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928694"/>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142984"/>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1142984"/>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79690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92867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2867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gi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accent1">
                    <a:tint val="20000"/>
                  </a:schemeClr>
                </a:solidFill>
                <a:effectLst/>
                <a:uLnTx/>
                <a:uFillTx/>
                <a:latin typeface="Calibri" pitchFamily="34" charset="0"/>
                <a:ea typeface="+mn-ea"/>
                <a:cs typeface="Calibri" pitchFamily="34" charset="0"/>
              </a:rPr>
              <a:t>ICT Dept</a:t>
            </a: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16" name="Picture 2" descr="G:\Brooke Weston Logos\Bitmap Images\Logo Only\BW Logo 2007 Shape GIF.gif"/>
          <p:cNvPicPr>
            <a:picLocks noChangeAspect="1" noChangeArrowheads="1"/>
          </p:cNvPicPr>
          <p:nvPr/>
        </p:nvPicPr>
        <p:blipFill>
          <a:blip r:embed="rId10" cstate="print"/>
          <a:srcRect/>
          <a:stretch>
            <a:fillRect/>
          </a:stretch>
        </p:blipFill>
        <p:spPr bwMode="auto">
          <a:xfrm>
            <a:off x="-32" y="5929354"/>
            <a:ext cx="857256" cy="857256"/>
          </a:xfrm>
          <a:prstGeom prst="rect">
            <a:avLst/>
          </a:prstGeom>
          <a:noFill/>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Lst>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 Target="slide8.xml"/><Relationship Id="rId7" Type="http://schemas.openxmlformats.org/officeDocument/2006/relationships/slide" Target="slide12.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Unit 6 – Advanced Databases</a:t>
            </a:r>
            <a:endParaRPr lang="en-US" b="1" dirty="0"/>
          </a:p>
        </p:txBody>
      </p:sp>
      <p:sp>
        <p:nvSpPr>
          <p:cNvPr id="3" name="Subtitle 2"/>
          <p:cNvSpPr>
            <a:spLocks noGrp="1"/>
          </p:cNvSpPr>
          <p:nvPr>
            <p:ph type="subTitle" idx="1"/>
          </p:nvPr>
        </p:nvSpPr>
        <p:spPr/>
        <p:txBody>
          <a:bodyPr/>
          <a:lstStyle/>
          <a:p>
            <a:r>
              <a:rPr lang="en-GB" dirty="0" smtClean="0"/>
              <a:t>AO2 – Produce the database according to the design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4929222"/>
          </a:xfrm>
        </p:spPr>
        <p:txBody>
          <a:bodyPr/>
          <a:lstStyle/>
          <a:p>
            <a:pPr marL="0" indent="0">
              <a:buNone/>
            </a:pPr>
            <a:r>
              <a:rPr lang="en-GB" sz="2400" b="1" i="1" dirty="0" smtClean="0"/>
              <a:t>Task 3 (P2.3) </a:t>
            </a:r>
            <a:r>
              <a:rPr lang="en-GB" sz="2400" dirty="0" smtClean="0"/>
              <a:t>– Show evidence of data inserted into the tables created</a:t>
            </a:r>
          </a:p>
          <a:p>
            <a:pPr marL="0" indent="0">
              <a:buNone/>
            </a:pPr>
            <a:endParaRPr lang="en-GB" sz="2400" b="1" dirty="0" smtClean="0"/>
          </a:p>
          <a:p>
            <a:pPr marL="0" indent="0" algn="ctr">
              <a:buNone/>
            </a:pPr>
            <a:r>
              <a:rPr lang="en-GB" sz="2400" b="1" dirty="0" smtClean="0"/>
              <a:t>Input up to </a:t>
            </a:r>
            <a:r>
              <a:rPr lang="en-GB" sz="2400" b="1" u="sng" dirty="0" smtClean="0"/>
              <a:t>60</a:t>
            </a:r>
            <a:r>
              <a:rPr lang="en-GB" sz="2400" b="1" dirty="0" smtClean="0"/>
              <a:t> records in the all the tables created</a:t>
            </a:r>
          </a:p>
          <a:p>
            <a:pPr marL="0" indent="0" algn="ctr">
              <a:buNone/>
            </a:pPr>
            <a:endParaRPr lang="en-GB" sz="2400" b="1" dirty="0" smtClean="0"/>
          </a:p>
          <a:p>
            <a:pPr marL="0" indent="0" algn="ctr">
              <a:buNone/>
            </a:pPr>
            <a:r>
              <a:rPr lang="en-GB" sz="2400" dirty="0" smtClean="0"/>
              <a:t>Use the </a:t>
            </a:r>
            <a:r>
              <a:rPr lang="en-GB" sz="2400" b="1" dirty="0" smtClean="0"/>
              <a:t>“Unit 06 – AO2 – Sample Customer”</a:t>
            </a:r>
            <a:r>
              <a:rPr lang="en-GB" sz="2400" dirty="0" smtClean="0"/>
              <a:t> for data that can be used for the customer table</a:t>
            </a:r>
            <a:endParaRPr lang="en-GB" sz="2400" dirty="0"/>
          </a:p>
        </p:txBody>
      </p:sp>
      <p:sp>
        <p:nvSpPr>
          <p:cNvPr id="2" name="Title 1"/>
          <p:cNvSpPr>
            <a:spLocks noGrp="1"/>
          </p:cNvSpPr>
          <p:nvPr>
            <p:ph type="title"/>
          </p:nvPr>
        </p:nvSpPr>
        <p:spPr>
          <a:xfrm>
            <a:off x="414365" y="-24"/>
            <a:ext cx="8015287" cy="914400"/>
          </a:xfrm>
        </p:spPr>
        <p:txBody>
          <a:bodyPr/>
          <a:lstStyle/>
          <a:p>
            <a:r>
              <a:rPr lang="en-GB" b="1" dirty="0" smtClean="0"/>
              <a:t>4 – Input Data into the Tables</a:t>
            </a:r>
            <a:endParaRPr lang="en-GB"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572560" cy="5357826"/>
          </a:xfrm>
        </p:spPr>
        <p:txBody>
          <a:bodyPr>
            <a:noAutofit/>
          </a:bodyPr>
          <a:lstStyle/>
          <a:p>
            <a:pPr marL="0" indent="0">
              <a:buNone/>
            </a:pPr>
            <a:r>
              <a:rPr lang="en-GB" sz="2000" dirty="0" smtClean="0"/>
              <a:t>The End-user is worried that if he deletes a customer in one table it will not delete all of the bookings they have made and therefore clog up the database</a:t>
            </a:r>
          </a:p>
          <a:p>
            <a:pPr marL="0" indent="0">
              <a:buNone/>
            </a:pPr>
            <a:r>
              <a:rPr lang="en-GB" sz="2400" dirty="0" smtClean="0"/>
              <a:t>----------------------------------------------------------------------------------------</a:t>
            </a:r>
          </a:p>
          <a:p>
            <a:pPr marL="0" indent="0">
              <a:buNone/>
            </a:pPr>
            <a:r>
              <a:rPr lang="en-GB" sz="2000" b="1" dirty="0" smtClean="0"/>
              <a:t>Using the relationship created between the tables, explain the following task:</a:t>
            </a:r>
          </a:p>
          <a:p>
            <a:pPr marL="0" indent="0">
              <a:buNone/>
            </a:pPr>
            <a:r>
              <a:rPr lang="en-GB" sz="2000" b="1" i="1" dirty="0" smtClean="0"/>
              <a:t>Task 4 (P / M / D) </a:t>
            </a:r>
            <a:r>
              <a:rPr lang="en-GB" sz="2000" dirty="0" smtClean="0"/>
              <a:t>– Explain to the end user how you have ensured that you have maintained your databases integrity by enforcing referential integrity.  You may want to illustrate this using screenshots of the database features used</a:t>
            </a:r>
          </a:p>
          <a:p>
            <a:pPr marL="0" indent="0">
              <a:buNone/>
            </a:pPr>
            <a:endParaRPr lang="en-GB" sz="800" b="1" i="1" dirty="0" smtClean="0"/>
          </a:p>
          <a:p>
            <a:pPr marL="0" lvl="1" indent="0">
              <a:buClr>
                <a:schemeClr val="hlink"/>
              </a:buClr>
              <a:buSzPct val="80000"/>
              <a:buNone/>
            </a:pPr>
            <a:r>
              <a:rPr lang="en-GB" sz="2000" dirty="0" smtClean="0"/>
              <a:t>To achieve a MERIT/ DISTINCTION, you need to:</a:t>
            </a:r>
          </a:p>
          <a:p>
            <a:pPr marL="354013" indent="-354013"/>
            <a:r>
              <a:rPr lang="en-GB" sz="2000" dirty="0" smtClean="0"/>
              <a:t>Demonstrate this working by showing a customer who has a sales/bookings, delete it from the customer table and show that all of the sales/bookings have been removed in a cascading effect (use the allocated ID number)</a:t>
            </a:r>
          </a:p>
          <a:p>
            <a:pPr marL="722313" lvl="1" indent="-322263"/>
            <a:r>
              <a:rPr lang="en-GB" sz="2000" dirty="0" smtClean="0"/>
              <a:t>use annotated print screens</a:t>
            </a:r>
          </a:p>
        </p:txBody>
      </p:sp>
      <p:sp>
        <p:nvSpPr>
          <p:cNvPr id="2" name="Title 1"/>
          <p:cNvSpPr>
            <a:spLocks noGrp="1"/>
          </p:cNvSpPr>
          <p:nvPr>
            <p:ph type="title"/>
          </p:nvPr>
        </p:nvSpPr>
        <p:spPr>
          <a:xfrm>
            <a:off x="428660" y="71414"/>
            <a:ext cx="9144000" cy="1143000"/>
          </a:xfrm>
        </p:spPr>
        <p:txBody>
          <a:bodyPr>
            <a:noAutofit/>
          </a:bodyPr>
          <a:lstStyle/>
          <a:p>
            <a:r>
              <a:rPr lang="en-US" b="1" dirty="0" smtClean="0"/>
              <a:t>5 - Maintaining Integrity and Consistency of the Database</a:t>
            </a:r>
            <a:endParaRPr lang="en-GB"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71456" y="928670"/>
            <a:ext cx="8758262" cy="2232025"/>
          </a:xfrm>
        </p:spPr>
        <p:txBody>
          <a:bodyPr>
            <a:normAutofit/>
          </a:bodyPr>
          <a:lstStyle/>
          <a:p>
            <a:pPr marL="0" indent="0">
              <a:lnSpc>
                <a:spcPct val="90000"/>
              </a:lnSpc>
              <a:buNone/>
            </a:pPr>
            <a:r>
              <a:rPr lang="en-GB" sz="2400" dirty="0"/>
              <a:t>Forms are created to make it easier to enter data into </a:t>
            </a:r>
            <a:r>
              <a:rPr lang="en-GB" sz="2400" dirty="0" smtClean="0"/>
              <a:t>databases</a:t>
            </a:r>
            <a:endParaRPr lang="en-GB" sz="2400" dirty="0"/>
          </a:p>
          <a:p>
            <a:pPr>
              <a:lnSpc>
                <a:spcPct val="90000"/>
              </a:lnSpc>
            </a:pPr>
            <a:r>
              <a:rPr lang="en-GB" sz="2400" dirty="0"/>
              <a:t>Buttons can be placed on forms to perform certain functions such as opening other forms or running </a:t>
            </a:r>
            <a:r>
              <a:rPr lang="en-GB" sz="2400" dirty="0" smtClean="0"/>
              <a:t>queries</a:t>
            </a:r>
          </a:p>
        </p:txBody>
      </p:sp>
      <p:sp>
        <p:nvSpPr>
          <p:cNvPr id="14338" name="Rectangle 2"/>
          <p:cNvSpPr>
            <a:spLocks noGrp="1" noChangeArrowheads="1"/>
          </p:cNvSpPr>
          <p:nvPr>
            <p:ph type="title"/>
          </p:nvPr>
        </p:nvSpPr>
        <p:spPr>
          <a:xfrm>
            <a:off x="457200" y="-24"/>
            <a:ext cx="8229600" cy="868363"/>
          </a:xfrm>
        </p:spPr>
        <p:txBody>
          <a:bodyPr/>
          <a:lstStyle/>
          <a:p>
            <a:r>
              <a:rPr lang="en-GB" b="1" dirty="0" smtClean="0"/>
              <a:t>6 - Forms</a:t>
            </a:r>
            <a:endParaRPr lang="en-GB" b="1" dirty="0"/>
          </a:p>
        </p:txBody>
      </p:sp>
      <p:pic>
        <p:nvPicPr>
          <p:cNvPr id="14347" name="Picture 11"/>
          <p:cNvPicPr>
            <a:picLocks noChangeAspect="1" noChangeArrowheads="1"/>
          </p:cNvPicPr>
          <p:nvPr/>
        </p:nvPicPr>
        <p:blipFill>
          <a:blip r:embed="rId2" cstate="print"/>
          <a:srcRect l="43462" t="32715" r="25688" b="27563"/>
          <a:stretch>
            <a:fillRect/>
          </a:stretch>
        </p:blipFill>
        <p:spPr bwMode="auto">
          <a:xfrm>
            <a:off x="1714480" y="2214554"/>
            <a:ext cx="5500726" cy="3945659"/>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7232"/>
            <a:ext cx="8715436" cy="2643207"/>
          </a:xfrm>
        </p:spPr>
        <p:txBody>
          <a:bodyPr>
            <a:noAutofit/>
          </a:bodyPr>
          <a:lstStyle/>
          <a:p>
            <a:pPr marL="0" indent="0">
              <a:buNone/>
            </a:pPr>
            <a:r>
              <a:rPr lang="en-GB" sz="2400" dirty="0" smtClean="0"/>
              <a:t>After creating the forms for data entry, you need to consider how methods/features of the database can be used to ensure validity and integrity of data</a:t>
            </a:r>
          </a:p>
          <a:p>
            <a:r>
              <a:rPr lang="en-GB" sz="2000" dirty="0" smtClean="0"/>
              <a:t>Remember you should show </a:t>
            </a:r>
            <a:r>
              <a:rPr lang="en-GB" sz="2000" b="1" dirty="0" smtClean="0"/>
              <a:t>what information </a:t>
            </a:r>
            <a:r>
              <a:rPr lang="en-GB" sz="2000" dirty="0" smtClean="0"/>
              <a:t>is going to go where on the form, any navigation buttons you will have and any images you will use</a:t>
            </a:r>
          </a:p>
          <a:p>
            <a:pPr>
              <a:buNone/>
            </a:pPr>
            <a:r>
              <a:rPr lang="en-GB" sz="2400" dirty="0" smtClean="0"/>
              <a:t>-----------------------------------------------------------------------------------------</a:t>
            </a:r>
          </a:p>
          <a:p>
            <a:pPr marL="0" indent="0">
              <a:buNone/>
            </a:pPr>
            <a:r>
              <a:rPr lang="en-GB" sz="2400" b="1" i="1" dirty="0" smtClean="0"/>
              <a:t>Task 5 (P / M / D)</a:t>
            </a:r>
            <a:r>
              <a:rPr lang="en-GB" sz="2400" b="1" dirty="0" smtClean="0"/>
              <a:t> </a:t>
            </a:r>
            <a:r>
              <a:rPr lang="en-GB" sz="2400" dirty="0" smtClean="0"/>
              <a:t>– Create the forms based on the designs produced for your database</a:t>
            </a:r>
          </a:p>
          <a:p>
            <a:pPr marL="722313" lvl="1" indent="-265113">
              <a:buSzPct val="75000"/>
              <a:buBlip>
                <a:blip r:embed="rId2"/>
              </a:buBlip>
            </a:pPr>
            <a:r>
              <a:rPr lang="en-GB" sz="2400" dirty="0" smtClean="0"/>
              <a:t>Provide screenshot evidence for creating the forms including any validation methods used</a:t>
            </a:r>
          </a:p>
          <a:p>
            <a:pPr>
              <a:buNone/>
            </a:pPr>
            <a:endParaRPr lang="en-US" sz="2400" dirty="0"/>
          </a:p>
        </p:txBody>
      </p:sp>
      <p:sp>
        <p:nvSpPr>
          <p:cNvPr id="2" name="Title 1"/>
          <p:cNvSpPr>
            <a:spLocks noGrp="1"/>
          </p:cNvSpPr>
          <p:nvPr>
            <p:ph type="title"/>
          </p:nvPr>
        </p:nvSpPr>
        <p:spPr>
          <a:xfrm>
            <a:off x="457200" y="-24"/>
            <a:ext cx="8229600" cy="939784"/>
          </a:xfrm>
        </p:spPr>
        <p:txBody>
          <a:bodyPr/>
          <a:lstStyle/>
          <a:p>
            <a:r>
              <a:rPr lang="en-GB" b="1" dirty="0" smtClean="0"/>
              <a:t>6 - Forms</a:t>
            </a:r>
            <a:endParaRPr lang="en-US" dirty="0"/>
          </a:p>
        </p:txBody>
      </p:sp>
      <p:grpSp>
        <p:nvGrpSpPr>
          <p:cNvPr id="25" name="Group 24"/>
          <p:cNvGrpSpPr/>
          <p:nvPr/>
        </p:nvGrpSpPr>
        <p:grpSpPr>
          <a:xfrm>
            <a:off x="3786182" y="4786322"/>
            <a:ext cx="4500594" cy="1964081"/>
            <a:chOff x="1714480" y="2928934"/>
            <a:chExt cx="5572164" cy="2001852"/>
          </a:xfrm>
        </p:grpSpPr>
        <p:sp>
          <p:nvSpPr>
            <p:cNvPr id="4" name="Rectangle 3"/>
            <p:cNvSpPr/>
            <p:nvPr/>
          </p:nvSpPr>
          <p:spPr>
            <a:xfrm>
              <a:off x="1714480" y="2928934"/>
              <a:ext cx="5572164" cy="19659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 name="Rectangle 4"/>
            <p:cNvSpPr/>
            <p:nvPr/>
          </p:nvSpPr>
          <p:spPr>
            <a:xfrm>
              <a:off x="1714480" y="2928934"/>
              <a:ext cx="85725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smtClean="0"/>
                <a:t>Logo</a:t>
              </a:r>
              <a:endParaRPr lang="en-US" sz="1050" dirty="0"/>
            </a:p>
          </p:txBody>
        </p:sp>
        <p:sp>
          <p:nvSpPr>
            <p:cNvPr id="6" name="Rectangle 5"/>
            <p:cNvSpPr/>
            <p:nvPr/>
          </p:nvSpPr>
          <p:spPr>
            <a:xfrm>
              <a:off x="2571736" y="2928934"/>
              <a:ext cx="4714908"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smtClean="0"/>
                <a:t>Customer Form</a:t>
              </a:r>
              <a:endParaRPr lang="en-US" sz="1050" dirty="0"/>
            </a:p>
          </p:txBody>
        </p:sp>
        <p:sp>
          <p:nvSpPr>
            <p:cNvPr id="7" name="Rectangle 6"/>
            <p:cNvSpPr/>
            <p:nvPr/>
          </p:nvSpPr>
          <p:spPr>
            <a:xfrm>
              <a:off x="1928794" y="3857628"/>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Product Id label</a:t>
              </a:r>
              <a:endParaRPr lang="en-US" sz="800" dirty="0"/>
            </a:p>
          </p:txBody>
        </p:sp>
        <p:sp>
          <p:nvSpPr>
            <p:cNvPr id="9" name="Rectangle 8"/>
            <p:cNvSpPr/>
            <p:nvPr/>
          </p:nvSpPr>
          <p:spPr>
            <a:xfrm>
              <a:off x="1928794" y="4143380"/>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Product name label</a:t>
              </a:r>
              <a:endParaRPr lang="en-US" sz="800" dirty="0"/>
            </a:p>
          </p:txBody>
        </p:sp>
        <p:sp>
          <p:nvSpPr>
            <p:cNvPr id="10" name="Rectangle 9"/>
            <p:cNvSpPr/>
            <p:nvPr/>
          </p:nvSpPr>
          <p:spPr>
            <a:xfrm>
              <a:off x="1928794" y="4429132"/>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Product cost label</a:t>
              </a:r>
              <a:endParaRPr lang="en-US" sz="800" dirty="0"/>
            </a:p>
          </p:txBody>
        </p:sp>
        <p:cxnSp>
          <p:nvCxnSpPr>
            <p:cNvPr id="12" name="Straight Connector 11"/>
            <p:cNvCxnSpPr/>
            <p:nvPr/>
          </p:nvCxnSpPr>
          <p:spPr>
            <a:xfrm>
              <a:off x="1714480" y="4929198"/>
              <a:ext cx="5572164" cy="1588"/>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6490621" y="4530794"/>
              <a:ext cx="714380"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smtClean="0"/>
                <a:t>Save</a:t>
              </a:r>
              <a:endParaRPr lang="en-US" sz="1050" dirty="0"/>
            </a:p>
          </p:txBody>
        </p:sp>
        <p:sp>
          <p:nvSpPr>
            <p:cNvPr id="22" name="Rectangle 21"/>
            <p:cNvSpPr/>
            <p:nvPr/>
          </p:nvSpPr>
          <p:spPr>
            <a:xfrm>
              <a:off x="3929058" y="3857628"/>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Product Id</a:t>
              </a:r>
              <a:endParaRPr lang="en-US" sz="800" dirty="0"/>
            </a:p>
          </p:txBody>
        </p:sp>
        <p:sp>
          <p:nvSpPr>
            <p:cNvPr id="23" name="Rectangle 22"/>
            <p:cNvSpPr/>
            <p:nvPr/>
          </p:nvSpPr>
          <p:spPr>
            <a:xfrm>
              <a:off x="3929058" y="4143380"/>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Product name</a:t>
              </a:r>
              <a:endParaRPr lang="en-US" sz="800" dirty="0"/>
            </a:p>
          </p:txBody>
        </p:sp>
        <p:sp>
          <p:nvSpPr>
            <p:cNvPr id="24" name="Rectangle 23"/>
            <p:cNvSpPr/>
            <p:nvPr/>
          </p:nvSpPr>
          <p:spPr>
            <a:xfrm>
              <a:off x="3929058" y="4429132"/>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Product cost</a:t>
              </a:r>
              <a:endParaRPr lang="en-US" sz="800" dirty="0"/>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00108"/>
            <a:ext cx="8429684" cy="4419600"/>
          </a:xfrm>
        </p:spPr>
        <p:txBody>
          <a:bodyPr/>
          <a:lstStyle/>
          <a:p>
            <a:pPr marL="0" indent="0">
              <a:buNone/>
            </a:pPr>
            <a:r>
              <a:rPr lang="en-GB" sz="2400" b="1" dirty="0" smtClean="0"/>
              <a:t>Throughout </a:t>
            </a:r>
            <a:r>
              <a:rPr lang="en-GB" sz="2400" dirty="0" smtClean="0"/>
              <a:t>this case study you have been </a:t>
            </a:r>
            <a:r>
              <a:rPr lang="en-GB" sz="2400" b="1" dirty="0" smtClean="0"/>
              <a:t>implementing the database</a:t>
            </a:r>
            <a:r>
              <a:rPr lang="en-GB" sz="2400" dirty="0" smtClean="0"/>
              <a:t> based on the several tasks identified</a:t>
            </a:r>
          </a:p>
          <a:p>
            <a:pPr marL="0" indent="0">
              <a:buNone/>
            </a:pPr>
            <a:r>
              <a:rPr lang="en-GB" sz="2400" b="1" i="1" dirty="0" smtClean="0"/>
              <a:t>----------------------------------------------------------------------------------------</a:t>
            </a:r>
          </a:p>
          <a:p>
            <a:pPr marL="0" indent="0">
              <a:buNone/>
            </a:pPr>
            <a:r>
              <a:rPr lang="en-GB" sz="2400" b="1" i="1" dirty="0" smtClean="0"/>
              <a:t>Task 6 (P2.6)</a:t>
            </a:r>
            <a:r>
              <a:rPr lang="en-GB" sz="2400" dirty="0" smtClean="0"/>
              <a:t> – Illustrate evidence (screenshots) in the form of using a consistent and appropriate styling in the design and construction of a database for:</a:t>
            </a:r>
          </a:p>
          <a:p>
            <a:pPr marL="457200" indent="-457200">
              <a:buFont typeface="+mj-lt"/>
              <a:buAutoNum type="arabicPeriod"/>
            </a:pPr>
            <a:r>
              <a:rPr lang="en-GB" sz="2000" dirty="0" smtClean="0"/>
              <a:t>Naming of all database tables</a:t>
            </a:r>
          </a:p>
          <a:p>
            <a:pPr marL="457200" indent="-457200">
              <a:buFont typeface="+mj-lt"/>
              <a:buAutoNum type="arabicPeriod"/>
            </a:pPr>
            <a:r>
              <a:rPr lang="en-GB" sz="2000" dirty="0" smtClean="0"/>
              <a:t>Name of fields used within the database tables</a:t>
            </a:r>
          </a:p>
          <a:p>
            <a:pPr marL="457200" indent="-457200">
              <a:buFont typeface="+mj-lt"/>
              <a:buAutoNum type="arabicPeriod"/>
            </a:pPr>
            <a:r>
              <a:rPr lang="en-GB" sz="2000" dirty="0" smtClean="0"/>
              <a:t>Naming of all database forms</a:t>
            </a:r>
          </a:p>
          <a:p>
            <a:pPr marL="457200" indent="-457200">
              <a:buFont typeface="+mj-lt"/>
              <a:buAutoNum type="arabicPeriod"/>
            </a:pPr>
            <a:r>
              <a:rPr lang="en-GB" sz="2000" dirty="0" smtClean="0"/>
              <a:t>Designs of all database forms</a:t>
            </a:r>
          </a:p>
          <a:p>
            <a:pPr marL="457200" indent="-457200">
              <a:buFont typeface="+mj-lt"/>
              <a:buAutoNum type="arabicPeriod"/>
            </a:pPr>
            <a:r>
              <a:rPr lang="en-GB" sz="2000" dirty="0" smtClean="0"/>
              <a:t>Consistent use of a house style</a:t>
            </a:r>
          </a:p>
        </p:txBody>
      </p:sp>
      <p:sp>
        <p:nvSpPr>
          <p:cNvPr id="2" name="Title 1"/>
          <p:cNvSpPr>
            <a:spLocks noGrp="1"/>
          </p:cNvSpPr>
          <p:nvPr>
            <p:ph type="title"/>
          </p:nvPr>
        </p:nvSpPr>
        <p:spPr>
          <a:xfrm>
            <a:off x="485803" y="-24"/>
            <a:ext cx="8015287" cy="914400"/>
          </a:xfrm>
        </p:spPr>
        <p:txBody>
          <a:bodyPr/>
          <a:lstStyle/>
          <a:p>
            <a:r>
              <a:rPr lang="en-GB" b="1" dirty="0" smtClean="0"/>
              <a:t>7 – Implementation of Database</a:t>
            </a:r>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43998" cy="4857784"/>
          </a:xfrm>
        </p:spPr>
        <p:txBody>
          <a:bodyPr>
            <a:noAutofit/>
          </a:bodyPr>
          <a:lstStyle/>
          <a:p>
            <a:pPr marL="342900" lvl="1" indent="-342900">
              <a:spcBef>
                <a:spcPts val="0"/>
              </a:spcBef>
              <a:buNone/>
            </a:pPr>
            <a:r>
              <a:rPr lang="en-US" sz="2000" dirty="0" smtClean="0"/>
              <a:t> </a:t>
            </a:r>
            <a:r>
              <a:rPr lang="en-GB" sz="2000" b="1" i="1" dirty="0" smtClean="0"/>
              <a:t>Assessment Outcome – AO2 (PASS)</a:t>
            </a:r>
          </a:p>
          <a:p>
            <a:pPr marL="342900" lvl="1" indent="-342900">
              <a:spcBef>
                <a:spcPts val="0"/>
              </a:spcBef>
              <a:buNone/>
            </a:pPr>
            <a:r>
              <a:rPr lang="en-GB" sz="1800" b="1" i="1" dirty="0" smtClean="0"/>
              <a:t>Task 3 (P2.3) </a:t>
            </a:r>
            <a:r>
              <a:rPr lang="en-GB" sz="1800" dirty="0" smtClean="0"/>
              <a:t>– Show evidence of data inserted into the tables created</a:t>
            </a:r>
          </a:p>
          <a:p>
            <a:pPr marL="0" indent="0">
              <a:spcBef>
                <a:spcPts val="0"/>
              </a:spcBef>
              <a:buNone/>
            </a:pPr>
            <a:r>
              <a:rPr lang="en-GB" sz="1800" b="1" i="1" dirty="0" smtClean="0"/>
              <a:t>Task 6 (P2.6)</a:t>
            </a:r>
            <a:r>
              <a:rPr lang="en-GB" sz="1800" b="1" dirty="0" smtClean="0"/>
              <a:t> </a:t>
            </a:r>
            <a:r>
              <a:rPr lang="en-GB" sz="1800" dirty="0" smtClean="0"/>
              <a:t>– Illustrate evidence (screenshots) in the form of using a consistent and appropriate styling in the design and construction of a database for:</a:t>
            </a:r>
          </a:p>
          <a:p>
            <a:pPr marL="457200" indent="-457200">
              <a:spcBef>
                <a:spcPts val="0"/>
              </a:spcBef>
              <a:buFont typeface="+mj-lt"/>
              <a:buAutoNum type="arabicPeriod"/>
            </a:pPr>
            <a:r>
              <a:rPr lang="en-GB" sz="1800" dirty="0" smtClean="0"/>
              <a:t>Naming of all database tables</a:t>
            </a:r>
          </a:p>
          <a:p>
            <a:pPr marL="457200" indent="-457200">
              <a:spcBef>
                <a:spcPts val="0"/>
              </a:spcBef>
              <a:buFont typeface="+mj-lt"/>
              <a:buAutoNum type="arabicPeriod"/>
            </a:pPr>
            <a:r>
              <a:rPr lang="en-GB" sz="1800" dirty="0" smtClean="0"/>
              <a:t>Name of fields used within the database tables</a:t>
            </a:r>
          </a:p>
          <a:p>
            <a:pPr marL="457200" indent="-457200">
              <a:spcBef>
                <a:spcPts val="0"/>
              </a:spcBef>
              <a:buFont typeface="+mj-lt"/>
              <a:buAutoNum type="arabicPeriod"/>
            </a:pPr>
            <a:r>
              <a:rPr lang="en-GB" sz="1800" dirty="0" smtClean="0"/>
              <a:t>Naming of all database forms</a:t>
            </a:r>
          </a:p>
          <a:p>
            <a:pPr marL="457200" indent="-457200">
              <a:spcBef>
                <a:spcPts val="0"/>
              </a:spcBef>
              <a:buFont typeface="+mj-lt"/>
              <a:buAutoNum type="arabicPeriod"/>
            </a:pPr>
            <a:r>
              <a:rPr lang="en-GB" sz="1800" dirty="0" smtClean="0"/>
              <a:t>Designs of all database forms</a:t>
            </a:r>
          </a:p>
          <a:p>
            <a:pPr marL="457200" indent="-457200">
              <a:spcBef>
                <a:spcPts val="0"/>
              </a:spcBef>
              <a:buFont typeface="+mj-lt"/>
              <a:buAutoNum type="arabicPeriod"/>
            </a:pPr>
            <a:r>
              <a:rPr lang="en-GB" sz="1800" dirty="0" smtClean="0"/>
              <a:t>Consistent use of a house style</a:t>
            </a:r>
          </a:p>
        </p:txBody>
      </p:sp>
      <p:sp>
        <p:nvSpPr>
          <p:cNvPr id="2" name="Title 1"/>
          <p:cNvSpPr>
            <a:spLocks noGrp="1"/>
          </p:cNvSpPr>
          <p:nvPr>
            <p:ph type="title"/>
          </p:nvPr>
        </p:nvSpPr>
        <p:spPr>
          <a:xfrm>
            <a:off x="457200" y="-24"/>
            <a:ext cx="8229600" cy="796908"/>
          </a:xfrm>
        </p:spPr>
        <p:txBody>
          <a:bodyPr/>
          <a:lstStyle/>
          <a:p>
            <a:r>
              <a:rPr lang="en-GB" b="1" dirty="0" smtClean="0"/>
              <a:t>Assessment Tasks</a:t>
            </a:r>
            <a:endParaRPr lang="en-U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43998" cy="4857784"/>
          </a:xfrm>
        </p:spPr>
        <p:txBody>
          <a:bodyPr>
            <a:noAutofit/>
          </a:bodyPr>
          <a:lstStyle/>
          <a:p>
            <a:pPr marL="342900" lvl="1" indent="-342900">
              <a:spcBef>
                <a:spcPts val="0"/>
              </a:spcBef>
              <a:buNone/>
            </a:pPr>
            <a:r>
              <a:rPr lang="en-US" sz="2000" dirty="0" smtClean="0"/>
              <a:t> </a:t>
            </a:r>
            <a:r>
              <a:rPr lang="en-GB" sz="2000" b="1" i="1" dirty="0" smtClean="0"/>
              <a:t>Assessment Outcome – AO2 (PASS / MERIT / DISTINCTION)</a:t>
            </a:r>
          </a:p>
          <a:p>
            <a:pPr marL="0" lvl="1" indent="0">
              <a:spcBef>
                <a:spcPts val="0"/>
              </a:spcBef>
              <a:buNone/>
            </a:pPr>
            <a:r>
              <a:rPr lang="en-GB" sz="1800" b="1" i="1" dirty="0" smtClean="0"/>
              <a:t>Task 1 (P / M / D)</a:t>
            </a:r>
            <a:r>
              <a:rPr lang="en-GB" sz="1800" dirty="0" smtClean="0"/>
              <a:t> – Based on the data dictionary designs for the tables within your own database, create them using an appropriate software </a:t>
            </a:r>
          </a:p>
          <a:p>
            <a:pPr marL="0" lvl="1" indent="0">
              <a:spcBef>
                <a:spcPts val="0"/>
              </a:spcBef>
              <a:buNone/>
            </a:pPr>
            <a:r>
              <a:rPr lang="en-GB" sz="1800" b="1" i="1" dirty="0" smtClean="0"/>
              <a:t>Task 2 (P / M / D)</a:t>
            </a:r>
            <a:r>
              <a:rPr lang="en-GB" sz="1800" b="1" dirty="0" smtClean="0"/>
              <a:t> - </a:t>
            </a:r>
            <a:r>
              <a:rPr lang="en-GB" sz="1800" dirty="0" smtClean="0"/>
              <a:t>Design your table layout, ensure you explain exactly which fields link to each other</a:t>
            </a:r>
          </a:p>
          <a:p>
            <a:pPr marL="0" indent="0">
              <a:spcBef>
                <a:spcPts val="0"/>
              </a:spcBef>
              <a:buNone/>
            </a:pPr>
            <a:r>
              <a:rPr lang="en-GB" sz="1800" b="1" i="1" dirty="0" smtClean="0"/>
              <a:t>Task 4 (P / M / D) </a:t>
            </a:r>
            <a:r>
              <a:rPr lang="en-GB" sz="1800" dirty="0" smtClean="0"/>
              <a:t>– Explain to the end user how you have ensured that you have maintained your databases integrity by enforcing referential integrity.  You may want to illustrate this using screenshots of the database features used</a:t>
            </a:r>
          </a:p>
          <a:p>
            <a:pPr marL="0" indent="0">
              <a:spcBef>
                <a:spcPts val="0"/>
              </a:spcBef>
              <a:buNone/>
            </a:pPr>
            <a:r>
              <a:rPr lang="en-GB" sz="1800" b="1" i="1" dirty="0" smtClean="0"/>
              <a:t>Task 5  (P / M / D)</a:t>
            </a:r>
            <a:r>
              <a:rPr lang="en-GB" sz="1800" b="1" dirty="0" smtClean="0"/>
              <a:t> </a:t>
            </a:r>
            <a:r>
              <a:rPr lang="en-GB" sz="1800" dirty="0" smtClean="0"/>
              <a:t>– Create the forms based on the designs produced for your database</a:t>
            </a:r>
          </a:p>
        </p:txBody>
      </p:sp>
      <p:sp>
        <p:nvSpPr>
          <p:cNvPr id="2" name="Title 1"/>
          <p:cNvSpPr>
            <a:spLocks noGrp="1"/>
          </p:cNvSpPr>
          <p:nvPr>
            <p:ph type="title"/>
          </p:nvPr>
        </p:nvSpPr>
        <p:spPr>
          <a:xfrm>
            <a:off x="457200" y="-24"/>
            <a:ext cx="8229600" cy="796908"/>
          </a:xfrm>
        </p:spPr>
        <p:txBody>
          <a:bodyPr/>
          <a:lstStyle/>
          <a:p>
            <a:r>
              <a:rPr lang="en-GB" b="1" dirty="0" smtClean="0"/>
              <a:t>Assessment Tasks</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85794"/>
            <a:ext cx="8858312" cy="5429264"/>
          </a:xfrm>
        </p:spPr>
        <p:txBody>
          <a:bodyPr>
            <a:noAutofit/>
          </a:bodyPr>
          <a:lstStyle/>
          <a:p>
            <a:pPr marL="0" indent="0">
              <a:buNone/>
            </a:pPr>
            <a:r>
              <a:rPr lang="en-GB" sz="2400" dirty="0" smtClean="0"/>
              <a:t>Cube Systems have been very successful with their sales of customised computers and software. This has resulted in the need to store large quantities of data and produce a variety of well structured reports. Knowing the power of Relational Databases to store the large amounts of data and produce reports, they have decided to develop a Relational Database for their customers and sales.</a:t>
            </a:r>
          </a:p>
          <a:p>
            <a:pPr marL="0" indent="0">
              <a:buNone/>
            </a:pPr>
            <a:endParaRPr lang="en-GB" sz="2400" dirty="0" smtClean="0"/>
          </a:p>
          <a:p>
            <a:pPr>
              <a:buNone/>
            </a:pPr>
            <a:r>
              <a:rPr lang="en-GB" sz="2400" dirty="0" smtClean="0"/>
              <a:t>REMEMBER:</a:t>
            </a:r>
          </a:p>
          <a:p>
            <a:r>
              <a:rPr lang="en-GB" sz="2000" dirty="0" smtClean="0"/>
              <a:t>Customers choose the configuration of computer based on multiple choices such as the speed of the processor, size of the RAM, monitor or hard drive and software.</a:t>
            </a:r>
          </a:p>
          <a:p>
            <a:r>
              <a:rPr lang="en-GB" sz="2000" dirty="0" smtClean="0"/>
              <a:t>Certain options do attract discounts and customers have delivery options such as next day, 2 day or 4 day which all have different price points – if the customer spends over a certain price point they will get free delivery.</a:t>
            </a:r>
          </a:p>
          <a:p>
            <a:endParaRPr lang="en-GB" sz="2000" dirty="0" smtClean="0"/>
          </a:p>
          <a:p>
            <a:pPr algn="r">
              <a:buNone/>
            </a:pPr>
            <a:r>
              <a:rPr lang="en-GB" sz="2000" b="1" i="1" dirty="0" smtClean="0"/>
              <a:t>Continues on next slide</a:t>
            </a:r>
          </a:p>
          <a:p>
            <a:pPr marL="0" indent="0">
              <a:buNone/>
            </a:pPr>
            <a:endParaRPr lang="en-GB" sz="2000" dirty="0" smtClean="0"/>
          </a:p>
        </p:txBody>
      </p:sp>
      <p:sp>
        <p:nvSpPr>
          <p:cNvPr id="2" name="Title 1"/>
          <p:cNvSpPr>
            <a:spLocks noGrp="1"/>
          </p:cNvSpPr>
          <p:nvPr>
            <p:ph type="title"/>
          </p:nvPr>
        </p:nvSpPr>
        <p:spPr>
          <a:xfrm>
            <a:off x="357158" y="-24"/>
            <a:ext cx="8229600" cy="857256"/>
          </a:xfrm>
        </p:spPr>
        <p:txBody>
          <a:bodyPr/>
          <a:lstStyle/>
          <a:p>
            <a:r>
              <a:rPr lang="en-GB" b="1" dirty="0" smtClean="0"/>
              <a:t>Scenario</a:t>
            </a:r>
            <a:endParaRPr lang="en-US" b="1" dirty="0"/>
          </a:p>
        </p:txBody>
      </p:sp>
      <p:pic>
        <p:nvPicPr>
          <p:cNvPr id="1026" name="Picture 2" descr="C:\Users\kpatel\Documents\Key Stages\KS 5\Exam Boards\Edexcel\Applied ICT\8\Past coursework\6958_ex1_07-08\eportfolio\pointing right arrow.gif"/>
          <p:cNvPicPr>
            <a:picLocks noChangeAspect="1" noChangeArrowheads="1" noCrop="1"/>
          </p:cNvPicPr>
          <p:nvPr/>
        </p:nvPicPr>
        <p:blipFill>
          <a:blip r:embed="rId2" cstate="print"/>
          <a:srcRect/>
          <a:stretch>
            <a:fillRect/>
          </a:stretch>
        </p:blipFill>
        <p:spPr bwMode="auto">
          <a:xfrm>
            <a:off x="8286776" y="5715016"/>
            <a:ext cx="666750" cy="6667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14356"/>
            <a:ext cx="8858312" cy="5072098"/>
          </a:xfrm>
        </p:spPr>
        <p:txBody>
          <a:bodyPr>
            <a:noAutofit/>
          </a:bodyPr>
          <a:lstStyle/>
          <a:p>
            <a:pPr marL="0" indent="0">
              <a:spcBef>
                <a:spcPts val="0"/>
              </a:spcBef>
              <a:buNone/>
            </a:pPr>
            <a:r>
              <a:rPr lang="en-GB" sz="2400" dirty="0" smtClean="0"/>
              <a:t>Cube systems would like a fully functional and automatic Relational Database system which could incorporate:</a:t>
            </a:r>
          </a:p>
          <a:p>
            <a:pPr lvl="1">
              <a:spcBef>
                <a:spcPts val="0"/>
              </a:spcBef>
            </a:pPr>
            <a:r>
              <a:rPr lang="en-GB" sz="2000" b="1" i="1" dirty="0" smtClean="0"/>
              <a:t>A customer page</a:t>
            </a:r>
            <a:r>
              <a:rPr lang="en-GB" sz="2000" dirty="0" smtClean="0"/>
              <a:t> – where customers can be added, edited and viewed</a:t>
            </a:r>
          </a:p>
          <a:p>
            <a:pPr lvl="1">
              <a:spcBef>
                <a:spcPts val="0"/>
              </a:spcBef>
            </a:pPr>
            <a:r>
              <a:rPr lang="en-GB" sz="2000" b="1" i="1" dirty="0" smtClean="0"/>
              <a:t>A customer orders page</a:t>
            </a:r>
            <a:r>
              <a:rPr lang="en-GB" sz="2000" dirty="0" smtClean="0"/>
              <a:t> – where customer orders can be viewed</a:t>
            </a:r>
          </a:p>
          <a:p>
            <a:pPr lvl="1">
              <a:spcBef>
                <a:spcPts val="0"/>
              </a:spcBef>
            </a:pPr>
            <a:r>
              <a:rPr lang="en-GB" sz="2000" b="1" i="1" dirty="0" smtClean="0"/>
              <a:t>A product page</a:t>
            </a:r>
            <a:r>
              <a:rPr lang="en-GB" sz="2000" dirty="0" smtClean="0"/>
              <a:t> – where all the products for sales can be added, edited and viewed</a:t>
            </a:r>
          </a:p>
          <a:p>
            <a:pPr lvl="1">
              <a:spcBef>
                <a:spcPts val="0"/>
              </a:spcBef>
            </a:pPr>
            <a:r>
              <a:rPr lang="en-GB" sz="2000" b="1" i="1" dirty="0" smtClean="0"/>
              <a:t>A ordering page</a:t>
            </a:r>
            <a:r>
              <a:rPr lang="en-GB" sz="2000" dirty="0" smtClean="0"/>
              <a:t> – where all the orders can be added, edited and viewed</a:t>
            </a:r>
          </a:p>
          <a:p>
            <a:pPr lvl="1">
              <a:spcBef>
                <a:spcPts val="0"/>
              </a:spcBef>
            </a:pPr>
            <a:r>
              <a:rPr lang="en-GB" sz="2000" b="1" i="1" dirty="0" smtClean="0"/>
              <a:t>A invoice page</a:t>
            </a:r>
            <a:r>
              <a:rPr lang="en-GB" sz="2000" dirty="0" smtClean="0"/>
              <a:t> – where the user selects what the customer requires and prints the invoice</a:t>
            </a:r>
          </a:p>
          <a:p>
            <a:pPr lvl="1">
              <a:spcBef>
                <a:spcPts val="0"/>
              </a:spcBef>
            </a:pPr>
            <a:r>
              <a:rPr lang="en-GB" sz="2000" b="1" i="1" dirty="0" smtClean="0"/>
              <a:t>A reporting page</a:t>
            </a:r>
            <a:r>
              <a:rPr lang="en-GB" sz="2000" dirty="0" smtClean="0"/>
              <a:t> – where reports such as the analysis of:</a:t>
            </a:r>
          </a:p>
          <a:p>
            <a:pPr lvl="4"/>
            <a:r>
              <a:rPr lang="en-GB" sz="2000" dirty="0" smtClean="0"/>
              <a:t>Orders of any particular product</a:t>
            </a:r>
          </a:p>
          <a:p>
            <a:pPr lvl="4"/>
            <a:r>
              <a:rPr lang="en-GB" sz="2000" dirty="0" smtClean="0"/>
              <a:t>Profit made on each product</a:t>
            </a:r>
          </a:p>
          <a:p>
            <a:pPr lvl="4"/>
            <a:r>
              <a:rPr lang="en-GB" sz="2000" dirty="0" smtClean="0"/>
              <a:t>Tracking of customer orders and </a:t>
            </a:r>
            <a:r>
              <a:rPr lang="en-US" sz="2000" dirty="0" smtClean="0"/>
              <a:t>purchases </a:t>
            </a:r>
          </a:p>
          <a:p>
            <a:pPr lvl="4"/>
            <a:r>
              <a:rPr lang="en-US" sz="2000" dirty="0" smtClean="0"/>
              <a:t>Calculating totals of ordered product over a given period</a:t>
            </a:r>
          </a:p>
          <a:p>
            <a:pPr lvl="4"/>
            <a:r>
              <a:rPr lang="en-US" sz="2000" dirty="0" smtClean="0"/>
              <a:t>Customers traced</a:t>
            </a:r>
            <a:r>
              <a:rPr lang="en-GB" sz="2000" dirty="0" smtClean="0"/>
              <a:t> based on any other information required</a:t>
            </a:r>
            <a:endParaRPr lang="en-US" sz="2000" dirty="0" smtClean="0"/>
          </a:p>
        </p:txBody>
      </p:sp>
      <p:sp>
        <p:nvSpPr>
          <p:cNvPr id="2" name="Title 1"/>
          <p:cNvSpPr>
            <a:spLocks noGrp="1"/>
          </p:cNvSpPr>
          <p:nvPr>
            <p:ph type="title"/>
          </p:nvPr>
        </p:nvSpPr>
        <p:spPr>
          <a:xfrm>
            <a:off x="357158" y="-24"/>
            <a:ext cx="8229600" cy="857256"/>
          </a:xfrm>
        </p:spPr>
        <p:txBody>
          <a:bodyPr/>
          <a:lstStyle/>
          <a:p>
            <a:r>
              <a:rPr lang="en-GB" b="1" dirty="0" smtClean="0"/>
              <a:t>Scenario</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5"/>
          <p:cNvGraphicFramePr>
            <a:graphicFrameLocks noGrp="1"/>
          </p:cNvGraphicFramePr>
          <p:nvPr>
            <p:ph idx="1"/>
          </p:nvPr>
        </p:nvGraphicFramePr>
        <p:xfrm>
          <a:off x="142845" y="857232"/>
          <a:ext cx="8858310" cy="4697528"/>
        </p:xfrm>
        <a:graphic>
          <a:graphicData uri="http://schemas.openxmlformats.org/drawingml/2006/table">
            <a:tbl>
              <a:tblPr firstRow="1" bandRow="1">
                <a:tableStyleId>{5C22544A-7EE6-4342-B048-85BDC9FD1C3A}</a:tableStyleId>
              </a:tblPr>
              <a:tblGrid>
                <a:gridCol w="2952770"/>
                <a:gridCol w="2952770"/>
                <a:gridCol w="2952770"/>
              </a:tblGrid>
              <a:tr h="514098">
                <a:tc>
                  <a:txBody>
                    <a:bodyPr/>
                    <a:lstStyle/>
                    <a:p>
                      <a:pPr algn="ctr"/>
                      <a:r>
                        <a:rPr lang="en-GB" sz="2400" dirty="0" smtClean="0">
                          <a:solidFill>
                            <a:schemeClr val="tx1"/>
                          </a:solidFill>
                          <a:latin typeface="Calibri" pitchFamily="34" charset="0"/>
                          <a:cs typeface="Calibri" pitchFamily="34" charset="0"/>
                        </a:rPr>
                        <a:t>Pass</a:t>
                      </a:r>
                      <a:endParaRPr lang="en-US" sz="2400" dirty="0">
                        <a:solidFill>
                          <a:schemeClr val="tx1"/>
                        </a:solidFill>
                        <a:latin typeface="Calibri" pitchFamily="34" charset="0"/>
                        <a:cs typeface="Calibri" pitchFamily="34" charset="0"/>
                      </a:endParaRPr>
                    </a:p>
                  </a:txBody>
                  <a:tcPr/>
                </a:tc>
                <a:tc>
                  <a:txBody>
                    <a:bodyPr/>
                    <a:lstStyle/>
                    <a:p>
                      <a:pPr algn="ctr"/>
                      <a:r>
                        <a:rPr lang="en-GB" sz="2400" dirty="0" smtClean="0">
                          <a:solidFill>
                            <a:schemeClr val="tx1"/>
                          </a:solidFill>
                          <a:latin typeface="Calibri" pitchFamily="34" charset="0"/>
                          <a:cs typeface="Calibri" pitchFamily="34" charset="0"/>
                        </a:rPr>
                        <a:t>Merit</a:t>
                      </a:r>
                      <a:endParaRPr lang="en-US" sz="2400" dirty="0">
                        <a:solidFill>
                          <a:schemeClr val="tx1"/>
                        </a:solidFill>
                        <a:latin typeface="Calibri" pitchFamily="34" charset="0"/>
                        <a:cs typeface="Calibri" pitchFamily="34" charset="0"/>
                      </a:endParaRPr>
                    </a:p>
                  </a:txBody>
                  <a:tcPr/>
                </a:tc>
                <a:tc>
                  <a:txBody>
                    <a:bodyPr/>
                    <a:lstStyle/>
                    <a:p>
                      <a:pPr algn="ctr"/>
                      <a:r>
                        <a:rPr lang="en-GB" sz="2400" dirty="0" smtClean="0">
                          <a:solidFill>
                            <a:schemeClr val="tx1"/>
                          </a:solidFill>
                          <a:latin typeface="Calibri" pitchFamily="34" charset="0"/>
                          <a:cs typeface="Calibri" pitchFamily="34" charset="0"/>
                        </a:rPr>
                        <a:t>Distinction</a:t>
                      </a:r>
                      <a:endParaRPr lang="en-US" sz="2400" dirty="0">
                        <a:solidFill>
                          <a:schemeClr val="tx1"/>
                        </a:solidFill>
                        <a:latin typeface="Calibri" pitchFamily="34" charset="0"/>
                        <a:cs typeface="Calibri" pitchFamily="34" charset="0"/>
                      </a:endParaRPr>
                    </a:p>
                  </a:txBody>
                  <a:tcPr/>
                </a:tc>
              </a:tr>
              <a:tr h="94910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Candidates produce a Relational Database that allows</a:t>
                      </a:r>
                      <a:r>
                        <a:rPr lang="en-US" sz="1600" baseline="0" dirty="0" smtClean="0">
                          <a:solidFill>
                            <a:schemeClr val="tx1"/>
                          </a:solidFill>
                          <a:latin typeface="Calibri" pitchFamily="34" charset="0"/>
                          <a:cs typeface="Calibri" pitchFamily="34" charset="0"/>
                        </a:rPr>
                        <a:t> a user to </a:t>
                      </a:r>
                      <a:r>
                        <a:rPr lang="en-US" sz="1600" b="1" baseline="0" dirty="0" smtClean="0">
                          <a:solidFill>
                            <a:schemeClr val="tx1"/>
                          </a:solidFill>
                          <a:latin typeface="Calibri" pitchFamily="34" charset="0"/>
                          <a:cs typeface="Calibri" pitchFamily="34" charset="0"/>
                        </a:rPr>
                        <a:t>add</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delete</a:t>
                      </a:r>
                      <a:r>
                        <a:rPr lang="en-US" sz="1600" baseline="0" dirty="0" smtClean="0">
                          <a:solidFill>
                            <a:schemeClr val="tx1"/>
                          </a:solidFill>
                          <a:latin typeface="Calibri" pitchFamily="34" charset="0"/>
                          <a:cs typeface="Calibri" pitchFamily="34" charset="0"/>
                        </a:rPr>
                        <a:t> and </a:t>
                      </a:r>
                      <a:r>
                        <a:rPr lang="en-US" sz="1600" b="1" baseline="0" dirty="0" smtClean="0">
                          <a:solidFill>
                            <a:schemeClr val="tx1"/>
                          </a:solidFill>
                          <a:latin typeface="Calibri" pitchFamily="34" charset="0"/>
                          <a:cs typeface="Calibri" pitchFamily="34" charset="0"/>
                        </a:rPr>
                        <a:t>edit</a:t>
                      </a:r>
                      <a:r>
                        <a:rPr lang="en-US" sz="1600" baseline="0" dirty="0" smtClean="0">
                          <a:solidFill>
                            <a:schemeClr val="tx1"/>
                          </a:solidFill>
                          <a:latin typeface="Calibri" pitchFamily="34" charset="0"/>
                          <a:cs typeface="Calibri" pitchFamily="34" charset="0"/>
                        </a:rPr>
                        <a:t> records using </a:t>
                      </a:r>
                      <a:r>
                        <a:rPr lang="en-US" sz="1600" b="1" baseline="0" dirty="0" smtClean="0">
                          <a:solidFill>
                            <a:schemeClr val="tx1"/>
                          </a:solidFill>
                          <a:latin typeface="Calibri" pitchFamily="34" charset="0"/>
                          <a:cs typeface="Calibri" pitchFamily="34" charset="0"/>
                        </a:rPr>
                        <a:t>forms</a:t>
                      </a:r>
                      <a:r>
                        <a:rPr lang="en-US" sz="1600" baseline="0" dirty="0" smtClean="0">
                          <a:solidFill>
                            <a:schemeClr val="tx1"/>
                          </a:solidFill>
                          <a:latin typeface="Calibri" pitchFamily="34" charset="0"/>
                          <a:cs typeface="Calibri" pitchFamily="34" charset="0"/>
                        </a:rPr>
                        <a:t>. </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Candidates produce a </a:t>
                      </a:r>
                      <a:r>
                        <a:rPr lang="en-US" sz="1600" b="1" dirty="0" smtClean="0">
                          <a:solidFill>
                            <a:schemeClr val="tx1"/>
                          </a:solidFill>
                          <a:latin typeface="Calibri" pitchFamily="34" charset="0"/>
                          <a:cs typeface="Calibri" pitchFamily="34" charset="0"/>
                        </a:rPr>
                        <a:t>working</a:t>
                      </a:r>
                      <a:r>
                        <a:rPr lang="en-US" sz="1600" dirty="0" smtClean="0">
                          <a:solidFill>
                            <a:schemeClr val="tx1"/>
                          </a:solidFill>
                          <a:latin typeface="Calibri" pitchFamily="34" charset="0"/>
                          <a:cs typeface="Calibri" pitchFamily="34" charset="0"/>
                        </a:rPr>
                        <a:t> Relational Database that allows</a:t>
                      </a:r>
                      <a:r>
                        <a:rPr lang="en-US" sz="1600" baseline="0" dirty="0" smtClean="0">
                          <a:solidFill>
                            <a:schemeClr val="tx1"/>
                          </a:solidFill>
                          <a:latin typeface="Calibri" pitchFamily="34" charset="0"/>
                          <a:cs typeface="Calibri" pitchFamily="34" charset="0"/>
                        </a:rPr>
                        <a:t> a user to </a:t>
                      </a:r>
                      <a:r>
                        <a:rPr lang="en-US" sz="1600" b="1" baseline="0" dirty="0" smtClean="0">
                          <a:solidFill>
                            <a:schemeClr val="tx1"/>
                          </a:solidFill>
                          <a:latin typeface="Calibri" pitchFamily="34" charset="0"/>
                          <a:cs typeface="Calibri" pitchFamily="34" charset="0"/>
                        </a:rPr>
                        <a:t>add</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delete</a:t>
                      </a:r>
                      <a:r>
                        <a:rPr lang="en-US" sz="1600" baseline="0" dirty="0" smtClean="0">
                          <a:solidFill>
                            <a:schemeClr val="tx1"/>
                          </a:solidFill>
                          <a:latin typeface="Calibri" pitchFamily="34" charset="0"/>
                          <a:cs typeface="Calibri" pitchFamily="34" charset="0"/>
                        </a:rPr>
                        <a:t> and </a:t>
                      </a:r>
                      <a:r>
                        <a:rPr lang="en-US" sz="1600" b="1" baseline="0" dirty="0" smtClean="0">
                          <a:solidFill>
                            <a:schemeClr val="tx1"/>
                          </a:solidFill>
                          <a:latin typeface="Calibri" pitchFamily="34" charset="0"/>
                          <a:cs typeface="Calibri" pitchFamily="34" charset="0"/>
                        </a:rPr>
                        <a:t>edit</a:t>
                      </a:r>
                      <a:r>
                        <a:rPr lang="en-US" sz="1600" baseline="0" dirty="0" smtClean="0">
                          <a:solidFill>
                            <a:schemeClr val="tx1"/>
                          </a:solidFill>
                          <a:latin typeface="Calibri" pitchFamily="34" charset="0"/>
                          <a:cs typeface="Calibri" pitchFamily="34" charset="0"/>
                        </a:rPr>
                        <a:t> records using </a:t>
                      </a:r>
                      <a:r>
                        <a:rPr lang="en-US" sz="1600" b="1" baseline="0" dirty="0" smtClean="0">
                          <a:solidFill>
                            <a:schemeClr val="tx1"/>
                          </a:solidFill>
                          <a:latin typeface="Calibri" pitchFamily="34" charset="0"/>
                          <a:cs typeface="Calibri" pitchFamily="34" charset="0"/>
                        </a:rPr>
                        <a:t>forms</a:t>
                      </a:r>
                      <a:r>
                        <a:rPr lang="en-US" sz="1600" baseline="0" dirty="0" smtClean="0">
                          <a:solidFill>
                            <a:schemeClr val="tx1"/>
                          </a:solidFill>
                          <a:latin typeface="Calibri" pitchFamily="34" charset="0"/>
                          <a:cs typeface="Calibri" pitchFamily="34" charset="0"/>
                        </a:rPr>
                        <a:t>. </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Candidates produce a </a:t>
                      </a:r>
                      <a:r>
                        <a:rPr lang="en-US" sz="1600" b="1" dirty="0" smtClean="0">
                          <a:solidFill>
                            <a:schemeClr val="tx1"/>
                          </a:solidFill>
                          <a:latin typeface="Calibri" pitchFamily="34" charset="0"/>
                          <a:cs typeface="Calibri" pitchFamily="34" charset="0"/>
                        </a:rPr>
                        <a:t>working</a:t>
                      </a:r>
                      <a:r>
                        <a:rPr lang="en-US" sz="1600" dirty="0" smtClean="0">
                          <a:solidFill>
                            <a:schemeClr val="tx1"/>
                          </a:solidFill>
                          <a:latin typeface="Calibri" pitchFamily="34" charset="0"/>
                          <a:cs typeface="Calibri" pitchFamily="34" charset="0"/>
                        </a:rPr>
                        <a:t> Relational Database that allows</a:t>
                      </a:r>
                      <a:r>
                        <a:rPr lang="en-US" sz="1600" baseline="0" dirty="0" smtClean="0">
                          <a:solidFill>
                            <a:schemeClr val="tx1"/>
                          </a:solidFill>
                          <a:latin typeface="Calibri" pitchFamily="34" charset="0"/>
                          <a:cs typeface="Calibri" pitchFamily="34" charset="0"/>
                        </a:rPr>
                        <a:t> a user to </a:t>
                      </a:r>
                      <a:r>
                        <a:rPr lang="en-US" sz="1600" b="1" baseline="0" dirty="0" smtClean="0">
                          <a:solidFill>
                            <a:schemeClr val="tx1"/>
                          </a:solidFill>
                          <a:latin typeface="Calibri" pitchFamily="34" charset="0"/>
                          <a:cs typeface="Calibri" pitchFamily="34" charset="0"/>
                        </a:rPr>
                        <a:t>add</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delete</a:t>
                      </a:r>
                      <a:r>
                        <a:rPr lang="en-US" sz="1600" baseline="0" dirty="0" smtClean="0">
                          <a:solidFill>
                            <a:schemeClr val="tx1"/>
                          </a:solidFill>
                          <a:latin typeface="Calibri" pitchFamily="34" charset="0"/>
                          <a:cs typeface="Calibri" pitchFamily="34" charset="0"/>
                        </a:rPr>
                        <a:t> and </a:t>
                      </a:r>
                      <a:r>
                        <a:rPr lang="en-US" sz="1600" b="1" baseline="0" dirty="0" smtClean="0">
                          <a:solidFill>
                            <a:schemeClr val="tx1"/>
                          </a:solidFill>
                          <a:latin typeface="Calibri" pitchFamily="34" charset="0"/>
                          <a:cs typeface="Calibri" pitchFamily="34" charset="0"/>
                        </a:rPr>
                        <a:t>edit</a:t>
                      </a:r>
                      <a:r>
                        <a:rPr lang="en-US" sz="1600" baseline="0" dirty="0" smtClean="0">
                          <a:solidFill>
                            <a:schemeClr val="tx1"/>
                          </a:solidFill>
                          <a:latin typeface="Calibri" pitchFamily="34" charset="0"/>
                          <a:cs typeface="Calibri" pitchFamily="34" charset="0"/>
                        </a:rPr>
                        <a:t> records using </a:t>
                      </a:r>
                      <a:r>
                        <a:rPr lang="en-US" sz="1600" b="1" baseline="0" dirty="0" smtClean="0">
                          <a:solidFill>
                            <a:schemeClr val="tx1"/>
                          </a:solidFill>
                          <a:latin typeface="Calibri" pitchFamily="34" charset="0"/>
                          <a:cs typeface="Calibri" pitchFamily="34" charset="0"/>
                        </a:rPr>
                        <a:t>forms</a:t>
                      </a:r>
                      <a:r>
                        <a:rPr lang="en-US" sz="1600" baseline="0" dirty="0" smtClean="0">
                          <a:solidFill>
                            <a:schemeClr val="tx1"/>
                          </a:solidFill>
                          <a:latin typeface="Calibri" pitchFamily="34" charset="0"/>
                          <a:cs typeface="Calibri" pitchFamily="34" charset="0"/>
                        </a:rPr>
                        <a:t>. </a:t>
                      </a:r>
                      <a:endParaRPr lang="en-US" sz="1600" dirty="0" smtClean="0">
                        <a:solidFill>
                          <a:schemeClr val="tx1"/>
                        </a:solidFill>
                        <a:latin typeface="Calibri" pitchFamily="34" charset="0"/>
                        <a:cs typeface="Calibri" pitchFamily="34" charset="0"/>
                      </a:endParaRPr>
                    </a:p>
                  </a:txBody>
                  <a:tcPr anchor="ctr"/>
                </a:tc>
              </a:tr>
              <a:tr h="67228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Primary</a:t>
                      </a:r>
                      <a:r>
                        <a:rPr lang="en-US" sz="1600" dirty="0" smtClean="0">
                          <a:solidFill>
                            <a:schemeClr val="tx1"/>
                          </a:solidFill>
                          <a:latin typeface="Calibri" pitchFamily="34" charset="0"/>
                          <a:cs typeface="Calibri" pitchFamily="34" charset="0"/>
                        </a:rPr>
                        <a:t> keys and </a:t>
                      </a:r>
                      <a:r>
                        <a:rPr lang="en-US" sz="1600" b="1" dirty="0" smtClean="0">
                          <a:solidFill>
                            <a:schemeClr val="tx1"/>
                          </a:solidFill>
                          <a:latin typeface="Calibri" pitchFamily="34" charset="0"/>
                          <a:cs typeface="Calibri" pitchFamily="34" charset="0"/>
                        </a:rPr>
                        <a:t>foreign</a:t>
                      </a:r>
                      <a:r>
                        <a:rPr lang="en-US" sz="1600" dirty="0" smtClean="0">
                          <a:solidFill>
                            <a:schemeClr val="tx1"/>
                          </a:solidFill>
                          <a:latin typeface="Calibri" pitchFamily="34" charset="0"/>
                          <a:cs typeface="Calibri" pitchFamily="34" charset="0"/>
                        </a:rPr>
                        <a:t> keys are defined and tables are </a:t>
                      </a:r>
                      <a:r>
                        <a:rPr lang="en-US" sz="1600" b="1" dirty="0" smtClean="0">
                          <a:solidFill>
                            <a:schemeClr val="tx1"/>
                          </a:solidFill>
                          <a:latin typeface="Calibri" pitchFamily="34" charset="0"/>
                          <a:cs typeface="Calibri" pitchFamily="34" charset="0"/>
                        </a:rPr>
                        <a:t>linked</a:t>
                      </a:r>
                      <a:r>
                        <a:rPr lang="en-US" sz="1600" dirty="0" smtClean="0">
                          <a:solidFill>
                            <a:schemeClr val="tx1"/>
                          </a:solidFill>
                          <a:latin typeface="Calibri" pitchFamily="34" charset="0"/>
                          <a:cs typeface="Calibri" pitchFamily="34" charset="0"/>
                        </a:rPr>
                        <a:t>.</a:t>
                      </a: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Primary</a:t>
                      </a:r>
                      <a:r>
                        <a:rPr lang="en-US" sz="1600" dirty="0" smtClean="0">
                          <a:solidFill>
                            <a:schemeClr val="tx1"/>
                          </a:solidFill>
                          <a:latin typeface="Calibri" pitchFamily="34" charset="0"/>
                          <a:cs typeface="Calibri" pitchFamily="34" charset="0"/>
                        </a:rPr>
                        <a:t> keys and </a:t>
                      </a:r>
                      <a:r>
                        <a:rPr lang="en-US" sz="1600" b="1" dirty="0" smtClean="0">
                          <a:solidFill>
                            <a:schemeClr val="tx1"/>
                          </a:solidFill>
                          <a:latin typeface="Calibri" pitchFamily="34" charset="0"/>
                          <a:cs typeface="Calibri" pitchFamily="34" charset="0"/>
                        </a:rPr>
                        <a:t>foreign</a:t>
                      </a:r>
                      <a:r>
                        <a:rPr lang="en-US" sz="1600" dirty="0" smtClean="0">
                          <a:solidFill>
                            <a:schemeClr val="tx1"/>
                          </a:solidFill>
                          <a:latin typeface="Calibri" pitchFamily="34" charset="0"/>
                          <a:cs typeface="Calibri" pitchFamily="34" charset="0"/>
                        </a:rPr>
                        <a:t> keys are defined and tables are </a:t>
                      </a:r>
                      <a:r>
                        <a:rPr lang="en-US" sz="1600" b="1" dirty="0" smtClean="0">
                          <a:solidFill>
                            <a:schemeClr val="tx1"/>
                          </a:solidFill>
                          <a:latin typeface="Calibri" pitchFamily="34" charset="0"/>
                          <a:cs typeface="Calibri" pitchFamily="34" charset="0"/>
                        </a:rPr>
                        <a:t>linked</a:t>
                      </a:r>
                      <a:r>
                        <a:rPr lang="en-US" sz="1600" dirty="0" smtClean="0">
                          <a:solidFill>
                            <a:schemeClr val="tx1"/>
                          </a:solidFill>
                          <a:latin typeface="Calibri" pitchFamily="34" charset="0"/>
                          <a:cs typeface="Calibri" pitchFamily="34" charset="0"/>
                        </a:rPr>
                        <a:t>.</a:t>
                      </a: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Calibri" pitchFamily="34" charset="0"/>
                          <a:cs typeface="Calibri" pitchFamily="34" charset="0"/>
                        </a:rPr>
                        <a:t>Primary</a:t>
                      </a:r>
                      <a:r>
                        <a:rPr lang="en-US" sz="1600" dirty="0" smtClean="0">
                          <a:solidFill>
                            <a:schemeClr val="tx1"/>
                          </a:solidFill>
                          <a:latin typeface="Calibri" pitchFamily="34" charset="0"/>
                          <a:cs typeface="Calibri" pitchFamily="34" charset="0"/>
                        </a:rPr>
                        <a:t> keys and </a:t>
                      </a:r>
                      <a:r>
                        <a:rPr lang="en-US" sz="1600" b="1" dirty="0" smtClean="0">
                          <a:solidFill>
                            <a:schemeClr val="tx1"/>
                          </a:solidFill>
                          <a:latin typeface="Calibri" pitchFamily="34" charset="0"/>
                          <a:cs typeface="Calibri" pitchFamily="34" charset="0"/>
                        </a:rPr>
                        <a:t>foreign</a:t>
                      </a:r>
                      <a:r>
                        <a:rPr lang="en-US" sz="1600" dirty="0" smtClean="0">
                          <a:solidFill>
                            <a:schemeClr val="tx1"/>
                          </a:solidFill>
                          <a:latin typeface="Calibri" pitchFamily="34" charset="0"/>
                          <a:cs typeface="Calibri" pitchFamily="34" charset="0"/>
                        </a:rPr>
                        <a:t> keys are defined and tables are </a:t>
                      </a:r>
                      <a:r>
                        <a:rPr lang="en-US" sz="1600" b="1" dirty="0" smtClean="0">
                          <a:solidFill>
                            <a:schemeClr val="tx1"/>
                          </a:solidFill>
                          <a:latin typeface="Calibri" pitchFamily="34" charset="0"/>
                          <a:cs typeface="Calibri" pitchFamily="34" charset="0"/>
                        </a:rPr>
                        <a:t>linked</a:t>
                      </a:r>
                      <a:r>
                        <a:rPr lang="en-US" sz="1600" dirty="0" smtClean="0">
                          <a:solidFill>
                            <a:schemeClr val="tx1"/>
                          </a:solidFill>
                          <a:latin typeface="Calibri" pitchFamily="34" charset="0"/>
                          <a:cs typeface="Calibri" pitchFamily="34" charset="0"/>
                        </a:rPr>
                        <a:t>.</a:t>
                      </a:r>
                    </a:p>
                  </a:txBody>
                  <a:tcPr anchor="ctr"/>
                </a:tc>
              </a:tr>
              <a:tr h="67228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Data </a:t>
                      </a:r>
                      <a:r>
                        <a:rPr lang="en-US" sz="1600" b="1" dirty="0" smtClean="0">
                          <a:solidFill>
                            <a:schemeClr val="tx1"/>
                          </a:solidFill>
                          <a:latin typeface="Calibri" pitchFamily="34" charset="0"/>
                          <a:cs typeface="Calibri" pitchFamily="34" charset="0"/>
                        </a:rPr>
                        <a:t>validation</a:t>
                      </a:r>
                      <a:r>
                        <a:rPr lang="en-US" sz="1600" dirty="0" smtClean="0">
                          <a:solidFill>
                            <a:schemeClr val="tx1"/>
                          </a:solidFill>
                          <a:latin typeface="Calibri" pitchFamily="34" charset="0"/>
                          <a:cs typeface="Calibri" pitchFamily="34" charset="0"/>
                        </a:rPr>
                        <a:t> and </a:t>
                      </a:r>
                      <a:r>
                        <a:rPr lang="en-US" sz="1600" b="1" dirty="0" err="1" smtClean="0">
                          <a:solidFill>
                            <a:schemeClr val="tx1"/>
                          </a:solidFill>
                          <a:latin typeface="Calibri" pitchFamily="34" charset="0"/>
                          <a:cs typeface="Calibri" pitchFamily="34" charset="0"/>
                        </a:rPr>
                        <a:t>customised</a:t>
                      </a:r>
                      <a:r>
                        <a:rPr lang="en-US" sz="1600" baseline="0" dirty="0" smtClean="0">
                          <a:solidFill>
                            <a:schemeClr val="tx1"/>
                          </a:solidFill>
                          <a:latin typeface="Calibri" pitchFamily="34" charset="0"/>
                          <a:cs typeface="Calibri" pitchFamily="34" charset="0"/>
                        </a:rPr>
                        <a:t> error messages may have been set up.</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Data </a:t>
                      </a:r>
                      <a:r>
                        <a:rPr lang="en-US" sz="1600" b="1" dirty="0" smtClean="0">
                          <a:solidFill>
                            <a:schemeClr val="tx1"/>
                          </a:solidFill>
                          <a:latin typeface="Calibri" pitchFamily="34" charset="0"/>
                          <a:cs typeface="Calibri" pitchFamily="34" charset="0"/>
                        </a:rPr>
                        <a:t>validation</a:t>
                      </a:r>
                      <a:r>
                        <a:rPr lang="en-US" sz="1600" dirty="0" smtClean="0">
                          <a:solidFill>
                            <a:schemeClr val="tx1"/>
                          </a:solidFill>
                          <a:latin typeface="Calibri" pitchFamily="34" charset="0"/>
                          <a:cs typeface="Calibri" pitchFamily="34" charset="0"/>
                        </a:rPr>
                        <a:t> and </a:t>
                      </a:r>
                      <a:r>
                        <a:rPr lang="en-US" sz="1600" b="1" dirty="0" err="1" smtClean="0">
                          <a:solidFill>
                            <a:schemeClr val="tx1"/>
                          </a:solidFill>
                          <a:latin typeface="Calibri" pitchFamily="34" charset="0"/>
                          <a:cs typeface="Calibri" pitchFamily="34" charset="0"/>
                        </a:rPr>
                        <a:t>customised</a:t>
                      </a:r>
                      <a:r>
                        <a:rPr lang="en-US" sz="1600" baseline="0" dirty="0" smtClean="0">
                          <a:solidFill>
                            <a:schemeClr val="tx1"/>
                          </a:solidFill>
                          <a:latin typeface="Calibri" pitchFamily="34" charset="0"/>
                          <a:cs typeface="Calibri" pitchFamily="34" charset="0"/>
                        </a:rPr>
                        <a:t> error messages may have been set up.</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Data </a:t>
                      </a:r>
                      <a:r>
                        <a:rPr lang="en-US" sz="1600" b="1" dirty="0" smtClean="0">
                          <a:solidFill>
                            <a:schemeClr val="tx1"/>
                          </a:solidFill>
                          <a:latin typeface="Calibri" pitchFamily="34" charset="0"/>
                          <a:cs typeface="Calibri" pitchFamily="34" charset="0"/>
                        </a:rPr>
                        <a:t>validation</a:t>
                      </a:r>
                      <a:r>
                        <a:rPr lang="en-US" sz="1600" dirty="0" smtClean="0">
                          <a:solidFill>
                            <a:schemeClr val="tx1"/>
                          </a:solidFill>
                          <a:latin typeface="Calibri" pitchFamily="34" charset="0"/>
                          <a:cs typeface="Calibri" pitchFamily="34" charset="0"/>
                        </a:rPr>
                        <a:t> and </a:t>
                      </a:r>
                      <a:r>
                        <a:rPr lang="en-US" sz="1600" b="1" dirty="0" err="1" smtClean="0">
                          <a:solidFill>
                            <a:schemeClr val="tx1"/>
                          </a:solidFill>
                          <a:latin typeface="Calibri" pitchFamily="34" charset="0"/>
                          <a:cs typeface="Calibri" pitchFamily="34" charset="0"/>
                        </a:rPr>
                        <a:t>customised</a:t>
                      </a:r>
                      <a:r>
                        <a:rPr lang="en-US" sz="1600" baseline="0" dirty="0" smtClean="0">
                          <a:solidFill>
                            <a:schemeClr val="tx1"/>
                          </a:solidFill>
                          <a:latin typeface="Calibri" pitchFamily="34" charset="0"/>
                          <a:cs typeface="Calibri" pitchFamily="34" charset="0"/>
                        </a:rPr>
                        <a:t> error messages may have been set up.</a:t>
                      </a:r>
                      <a:endParaRPr lang="en-US" sz="1600" dirty="0" smtClean="0">
                        <a:solidFill>
                          <a:schemeClr val="tx1"/>
                        </a:solidFill>
                        <a:latin typeface="Calibri" pitchFamily="34" charset="0"/>
                        <a:cs typeface="Calibri" pitchFamily="34" charset="0"/>
                      </a:endParaRPr>
                    </a:p>
                  </a:txBody>
                  <a:tcPr anchor="ctr"/>
                </a:tc>
              </a:tr>
              <a:tr h="94910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There are at least </a:t>
                      </a:r>
                      <a:r>
                        <a:rPr lang="en-US" sz="1600" b="1" dirty="0" smtClean="0">
                          <a:solidFill>
                            <a:schemeClr val="tx1"/>
                          </a:solidFill>
                          <a:latin typeface="Calibri" pitchFamily="34" charset="0"/>
                          <a:cs typeface="Calibri" pitchFamily="34" charset="0"/>
                        </a:rPr>
                        <a:t>four</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data</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types</a:t>
                      </a:r>
                      <a:r>
                        <a:rPr lang="en-US" sz="1600" baseline="0" dirty="0" smtClean="0">
                          <a:solidFill>
                            <a:schemeClr val="tx1"/>
                          </a:solidFill>
                          <a:latin typeface="Calibri" pitchFamily="34" charset="0"/>
                          <a:cs typeface="Calibri" pitchFamily="34" charset="0"/>
                        </a:rPr>
                        <a:t> used and at least </a:t>
                      </a:r>
                      <a:r>
                        <a:rPr lang="en-US" sz="1600" b="1" baseline="0" dirty="0" smtClean="0">
                          <a:solidFill>
                            <a:schemeClr val="tx1"/>
                          </a:solidFill>
                          <a:latin typeface="Calibri" pitchFamily="34" charset="0"/>
                          <a:cs typeface="Calibri" pitchFamily="34" charset="0"/>
                        </a:rPr>
                        <a:t>60</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records</a:t>
                      </a:r>
                      <a:r>
                        <a:rPr lang="en-US" sz="1600" baseline="0" dirty="0" smtClean="0">
                          <a:solidFill>
                            <a:schemeClr val="tx1"/>
                          </a:solidFill>
                          <a:latin typeface="Calibri" pitchFamily="34" charset="0"/>
                          <a:cs typeface="Calibri" pitchFamily="34" charset="0"/>
                        </a:rPr>
                        <a:t> have been entered in the database.</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There are at least </a:t>
                      </a:r>
                      <a:r>
                        <a:rPr lang="en-US" sz="1600" b="1" dirty="0" smtClean="0">
                          <a:solidFill>
                            <a:schemeClr val="tx1"/>
                          </a:solidFill>
                          <a:latin typeface="Calibri" pitchFamily="34" charset="0"/>
                          <a:cs typeface="Calibri" pitchFamily="34" charset="0"/>
                        </a:rPr>
                        <a:t>four</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data</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types</a:t>
                      </a:r>
                      <a:r>
                        <a:rPr lang="en-US" sz="1600" baseline="0" dirty="0" smtClean="0">
                          <a:solidFill>
                            <a:schemeClr val="tx1"/>
                          </a:solidFill>
                          <a:latin typeface="Calibri" pitchFamily="34" charset="0"/>
                          <a:cs typeface="Calibri" pitchFamily="34" charset="0"/>
                        </a:rPr>
                        <a:t> used and at least </a:t>
                      </a:r>
                      <a:r>
                        <a:rPr lang="en-US" sz="1600" b="1" baseline="0" dirty="0" smtClean="0">
                          <a:solidFill>
                            <a:schemeClr val="tx1"/>
                          </a:solidFill>
                          <a:latin typeface="Calibri" pitchFamily="34" charset="0"/>
                          <a:cs typeface="Calibri" pitchFamily="34" charset="0"/>
                        </a:rPr>
                        <a:t>60</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records</a:t>
                      </a:r>
                      <a:r>
                        <a:rPr lang="en-US" sz="1600" baseline="0" dirty="0" smtClean="0">
                          <a:solidFill>
                            <a:schemeClr val="tx1"/>
                          </a:solidFill>
                          <a:latin typeface="Calibri" pitchFamily="34" charset="0"/>
                          <a:cs typeface="Calibri" pitchFamily="34" charset="0"/>
                        </a:rPr>
                        <a:t> have been entered in the database.</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There are at least </a:t>
                      </a:r>
                      <a:r>
                        <a:rPr lang="en-US" sz="1600" b="1" dirty="0" smtClean="0">
                          <a:solidFill>
                            <a:schemeClr val="tx1"/>
                          </a:solidFill>
                          <a:latin typeface="Calibri" pitchFamily="34" charset="0"/>
                          <a:cs typeface="Calibri" pitchFamily="34" charset="0"/>
                        </a:rPr>
                        <a:t>four</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data</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types</a:t>
                      </a:r>
                      <a:r>
                        <a:rPr lang="en-US" sz="1600" baseline="0" dirty="0" smtClean="0">
                          <a:solidFill>
                            <a:schemeClr val="tx1"/>
                          </a:solidFill>
                          <a:latin typeface="Calibri" pitchFamily="34" charset="0"/>
                          <a:cs typeface="Calibri" pitchFamily="34" charset="0"/>
                        </a:rPr>
                        <a:t> used and at least </a:t>
                      </a:r>
                      <a:r>
                        <a:rPr lang="en-US" sz="1600" b="1" baseline="0" dirty="0" smtClean="0">
                          <a:solidFill>
                            <a:schemeClr val="tx1"/>
                          </a:solidFill>
                          <a:latin typeface="Calibri" pitchFamily="34" charset="0"/>
                          <a:cs typeface="Calibri" pitchFamily="34" charset="0"/>
                        </a:rPr>
                        <a:t>60</a:t>
                      </a:r>
                      <a:r>
                        <a:rPr lang="en-US" sz="1600" baseline="0" dirty="0" smtClean="0">
                          <a:solidFill>
                            <a:schemeClr val="tx1"/>
                          </a:solidFill>
                          <a:latin typeface="Calibri" pitchFamily="34" charset="0"/>
                          <a:cs typeface="Calibri" pitchFamily="34" charset="0"/>
                        </a:rPr>
                        <a:t> </a:t>
                      </a:r>
                      <a:r>
                        <a:rPr lang="en-US" sz="1600" b="1" baseline="0" dirty="0" smtClean="0">
                          <a:solidFill>
                            <a:schemeClr val="tx1"/>
                          </a:solidFill>
                          <a:latin typeface="Calibri" pitchFamily="34" charset="0"/>
                          <a:cs typeface="Calibri" pitchFamily="34" charset="0"/>
                        </a:rPr>
                        <a:t>records</a:t>
                      </a:r>
                      <a:r>
                        <a:rPr lang="en-US" sz="1600" baseline="0" dirty="0" smtClean="0">
                          <a:solidFill>
                            <a:schemeClr val="tx1"/>
                          </a:solidFill>
                          <a:latin typeface="Calibri" pitchFamily="34" charset="0"/>
                          <a:cs typeface="Calibri" pitchFamily="34" charset="0"/>
                        </a:rPr>
                        <a:t> have been entered in the database.</a:t>
                      </a:r>
                      <a:endParaRPr lang="en-US" sz="1600" dirty="0" smtClean="0">
                        <a:solidFill>
                          <a:schemeClr val="tx1"/>
                        </a:solidFill>
                        <a:latin typeface="Calibri" pitchFamily="34" charset="0"/>
                        <a:cs typeface="Calibri" pitchFamily="34" charset="0"/>
                      </a:endParaRPr>
                    </a:p>
                  </a:txBody>
                  <a:tcPr anchor="ctr"/>
                </a:tc>
              </a:tr>
              <a:tr h="67228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The database will be </a:t>
                      </a:r>
                      <a:r>
                        <a:rPr lang="en-US" sz="1600" b="1" dirty="0" smtClean="0">
                          <a:solidFill>
                            <a:schemeClr val="tx1"/>
                          </a:solidFill>
                          <a:latin typeface="Calibri" pitchFamily="34" charset="0"/>
                          <a:cs typeface="Calibri" pitchFamily="34" charset="0"/>
                        </a:rPr>
                        <a:t>mostly</a:t>
                      </a:r>
                      <a:r>
                        <a:rPr lang="en-US" sz="1600" dirty="0" smtClean="0">
                          <a:solidFill>
                            <a:schemeClr val="tx1"/>
                          </a:solidFill>
                          <a:latin typeface="Calibri" pitchFamily="34" charset="0"/>
                          <a:cs typeface="Calibri" pitchFamily="34" charset="0"/>
                        </a:rPr>
                        <a:t> similar to</a:t>
                      </a:r>
                      <a:r>
                        <a:rPr lang="en-US" sz="1600" baseline="0" dirty="0" smtClean="0">
                          <a:solidFill>
                            <a:schemeClr val="tx1"/>
                          </a:solidFill>
                          <a:latin typeface="Calibri" pitchFamily="34" charset="0"/>
                          <a:cs typeface="Calibri" pitchFamily="34" charset="0"/>
                        </a:rPr>
                        <a:t> the </a:t>
                      </a:r>
                      <a:r>
                        <a:rPr lang="en-US" sz="1600" b="1" baseline="0" dirty="0" smtClean="0">
                          <a:solidFill>
                            <a:schemeClr val="tx1"/>
                          </a:solidFill>
                          <a:latin typeface="Calibri" pitchFamily="34" charset="0"/>
                          <a:cs typeface="Calibri" pitchFamily="34" charset="0"/>
                        </a:rPr>
                        <a:t>design</a:t>
                      </a:r>
                      <a:r>
                        <a:rPr lang="en-US" sz="1600" baseline="0" dirty="0" smtClean="0">
                          <a:solidFill>
                            <a:schemeClr val="tx1"/>
                          </a:solidFill>
                          <a:latin typeface="Calibri" pitchFamily="34" charset="0"/>
                          <a:cs typeface="Calibri" pitchFamily="34" charset="0"/>
                        </a:rPr>
                        <a:t>.</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The database will be </a:t>
                      </a:r>
                      <a:r>
                        <a:rPr lang="en-US" sz="1600" b="1" dirty="0" smtClean="0">
                          <a:solidFill>
                            <a:schemeClr val="tx1"/>
                          </a:solidFill>
                          <a:latin typeface="Calibri" pitchFamily="34" charset="0"/>
                          <a:cs typeface="Calibri" pitchFamily="34" charset="0"/>
                        </a:rPr>
                        <a:t>similar</a:t>
                      </a:r>
                      <a:r>
                        <a:rPr lang="en-US" sz="1600" dirty="0" smtClean="0">
                          <a:solidFill>
                            <a:schemeClr val="tx1"/>
                          </a:solidFill>
                          <a:latin typeface="Calibri" pitchFamily="34" charset="0"/>
                          <a:cs typeface="Calibri" pitchFamily="34" charset="0"/>
                        </a:rPr>
                        <a:t> to</a:t>
                      </a:r>
                      <a:r>
                        <a:rPr lang="en-US" sz="1600" baseline="0" dirty="0" smtClean="0">
                          <a:solidFill>
                            <a:schemeClr val="tx1"/>
                          </a:solidFill>
                          <a:latin typeface="Calibri" pitchFamily="34" charset="0"/>
                          <a:cs typeface="Calibri" pitchFamily="34" charset="0"/>
                        </a:rPr>
                        <a:t> the </a:t>
                      </a:r>
                      <a:r>
                        <a:rPr lang="en-US" sz="1600" b="1" baseline="0" dirty="0" smtClean="0">
                          <a:solidFill>
                            <a:schemeClr val="tx1"/>
                          </a:solidFill>
                          <a:latin typeface="Calibri" pitchFamily="34" charset="0"/>
                          <a:cs typeface="Calibri" pitchFamily="34" charset="0"/>
                        </a:rPr>
                        <a:t>design</a:t>
                      </a:r>
                      <a:r>
                        <a:rPr lang="en-US" sz="1600" baseline="0" dirty="0" smtClean="0">
                          <a:solidFill>
                            <a:schemeClr val="tx1"/>
                          </a:solidFill>
                          <a:latin typeface="Calibri" pitchFamily="34" charset="0"/>
                          <a:cs typeface="Calibri" pitchFamily="34" charset="0"/>
                        </a:rPr>
                        <a:t>.</a:t>
                      </a:r>
                      <a:endParaRPr lang="en-US" sz="1600" dirty="0" smtClean="0">
                        <a:solidFill>
                          <a:schemeClr val="tx1"/>
                        </a:solidFill>
                        <a:latin typeface="Calibri" pitchFamily="34" charset="0"/>
                        <a:cs typeface="Calibri" pitchFamily="34" charset="0"/>
                      </a:endParaRP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Calibri" pitchFamily="34" charset="0"/>
                          <a:cs typeface="Calibri" pitchFamily="34" charset="0"/>
                        </a:rPr>
                        <a:t>The database will </a:t>
                      </a:r>
                      <a:r>
                        <a:rPr lang="en-US" sz="1600" b="1" dirty="0" smtClean="0">
                          <a:solidFill>
                            <a:schemeClr val="tx1"/>
                          </a:solidFill>
                          <a:latin typeface="Calibri" pitchFamily="34" charset="0"/>
                          <a:cs typeface="Calibri" pitchFamily="34" charset="0"/>
                        </a:rPr>
                        <a:t>exactly</a:t>
                      </a:r>
                      <a:r>
                        <a:rPr lang="en-US" sz="1600" dirty="0" smtClean="0">
                          <a:solidFill>
                            <a:schemeClr val="tx1"/>
                          </a:solidFill>
                          <a:latin typeface="Calibri" pitchFamily="34" charset="0"/>
                          <a:cs typeface="Calibri" pitchFamily="34" charset="0"/>
                        </a:rPr>
                        <a:t> match </a:t>
                      </a:r>
                      <a:r>
                        <a:rPr lang="en-US" sz="1600" baseline="0" dirty="0" smtClean="0">
                          <a:solidFill>
                            <a:schemeClr val="tx1"/>
                          </a:solidFill>
                          <a:latin typeface="Calibri" pitchFamily="34" charset="0"/>
                          <a:cs typeface="Calibri" pitchFamily="34" charset="0"/>
                        </a:rPr>
                        <a:t>the </a:t>
                      </a:r>
                      <a:r>
                        <a:rPr lang="en-US" sz="1600" b="1" baseline="0" dirty="0" smtClean="0">
                          <a:solidFill>
                            <a:schemeClr val="tx1"/>
                          </a:solidFill>
                          <a:latin typeface="Calibri" pitchFamily="34" charset="0"/>
                          <a:cs typeface="Calibri" pitchFamily="34" charset="0"/>
                        </a:rPr>
                        <a:t>design</a:t>
                      </a:r>
                      <a:r>
                        <a:rPr lang="en-US" sz="1600" baseline="0" dirty="0" smtClean="0">
                          <a:solidFill>
                            <a:schemeClr val="tx1"/>
                          </a:solidFill>
                          <a:latin typeface="Calibri" pitchFamily="34" charset="0"/>
                          <a:cs typeface="Calibri" pitchFamily="34" charset="0"/>
                        </a:rPr>
                        <a:t>.</a:t>
                      </a:r>
                      <a:endParaRPr lang="en-US" sz="1600" dirty="0" smtClean="0">
                        <a:solidFill>
                          <a:schemeClr val="tx1"/>
                        </a:solidFill>
                        <a:latin typeface="Calibri" pitchFamily="34" charset="0"/>
                        <a:cs typeface="Calibri" pitchFamily="34" charset="0"/>
                      </a:endParaRPr>
                    </a:p>
                  </a:txBody>
                  <a:tcPr anchor="ctr"/>
                </a:tc>
              </a:tr>
            </a:tbl>
          </a:graphicData>
        </a:graphic>
      </p:graphicFrame>
      <p:sp>
        <p:nvSpPr>
          <p:cNvPr id="4" name="Title 1"/>
          <p:cNvSpPr>
            <a:spLocks noGrp="1"/>
          </p:cNvSpPr>
          <p:nvPr>
            <p:ph type="title"/>
          </p:nvPr>
        </p:nvSpPr>
        <p:spPr>
          <a:xfrm>
            <a:off x="428596" y="-24"/>
            <a:ext cx="8229600" cy="838200"/>
          </a:xfrm>
        </p:spPr>
        <p:txBody>
          <a:bodyPr/>
          <a:lstStyle/>
          <a:p>
            <a:r>
              <a:rPr lang="en-GB" b="1" dirty="0" smtClean="0"/>
              <a:t>Assessment Criteria</a:t>
            </a:r>
            <a:endParaRPr lang="en-US" b="1" dirty="0"/>
          </a:p>
        </p:txBody>
      </p:sp>
      <p:sp>
        <p:nvSpPr>
          <p:cNvPr id="6" name="Oval 5"/>
          <p:cNvSpPr/>
          <p:nvPr/>
        </p:nvSpPr>
        <p:spPr>
          <a:xfrm>
            <a:off x="4929190" y="1285860"/>
            <a:ext cx="857256" cy="5000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Oval 6"/>
          <p:cNvSpPr/>
          <p:nvPr/>
        </p:nvSpPr>
        <p:spPr>
          <a:xfrm>
            <a:off x="7858148" y="1285860"/>
            <a:ext cx="857256" cy="5000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Oval 7"/>
          <p:cNvSpPr/>
          <p:nvPr/>
        </p:nvSpPr>
        <p:spPr>
          <a:xfrm>
            <a:off x="4786314" y="4714884"/>
            <a:ext cx="857256" cy="5000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Oval 8"/>
          <p:cNvSpPr/>
          <p:nvPr/>
        </p:nvSpPr>
        <p:spPr>
          <a:xfrm>
            <a:off x="7500958" y="4714884"/>
            <a:ext cx="857256" cy="5000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Content Placeholder 2"/>
          <p:cNvSpPr txBox="1">
            <a:spLocks/>
          </p:cNvSpPr>
          <p:nvPr/>
        </p:nvSpPr>
        <p:spPr>
          <a:xfrm>
            <a:off x="142844" y="5572140"/>
            <a:ext cx="8858312" cy="857232"/>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baseline="0" noProof="0" dirty="0" smtClean="0">
                <a:ln>
                  <a:noFill/>
                </a:ln>
                <a:solidFill>
                  <a:schemeClr val="tx1"/>
                </a:solidFill>
                <a:effectLst/>
                <a:uLnTx/>
                <a:uFillTx/>
                <a:latin typeface="Calibri" pitchFamily="34" charset="0"/>
                <a:cs typeface="Calibri" pitchFamily="34" charset="0"/>
              </a:rPr>
              <a:t>Important changes that</a:t>
            </a:r>
            <a:r>
              <a:rPr kumimoji="0" lang="en-US" sz="2400" b="1" i="0" u="none" strike="noStrike" kern="1200" cap="none" spc="0" normalizeH="0" noProof="0" dirty="0" smtClean="0">
                <a:ln>
                  <a:noFill/>
                </a:ln>
                <a:solidFill>
                  <a:schemeClr val="tx1"/>
                </a:solidFill>
                <a:effectLst/>
                <a:uLnTx/>
                <a:uFillTx/>
                <a:latin typeface="Calibri" pitchFamily="34" charset="0"/>
                <a:cs typeface="Calibri" pitchFamily="34" charset="0"/>
              </a:rPr>
              <a:t> determine Pass / Merit / Distinction</a:t>
            </a:r>
            <a:endParaRPr kumimoji="0" lang="en-US" sz="2400" b="0" i="1"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9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p:txBody>
      </p:sp>
      <p:sp>
        <p:nvSpPr>
          <p:cNvPr id="11" name="Oval 10"/>
          <p:cNvSpPr/>
          <p:nvPr/>
        </p:nvSpPr>
        <p:spPr>
          <a:xfrm>
            <a:off x="1785918" y="4714884"/>
            <a:ext cx="857256" cy="5000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Oval 11"/>
          <p:cNvSpPr/>
          <p:nvPr/>
        </p:nvSpPr>
        <p:spPr>
          <a:xfrm>
            <a:off x="0" y="1571612"/>
            <a:ext cx="2857488" cy="8572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85794"/>
            <a:ext cx="8572560" cy="5857916"/>
          </a:xfrm>
        </p:spPr>
        <p:txBody>
          <a:bodyPr>
            <a:normAutofit/>
          </a:bodyPr>
          <a:lstStyle/>
          <a:p>
            <a:pPr marL="0" indent="0">
              <a:spcBef>
                <a:spcPts val="0"/>
              </a:spcBef>
              <a:buNone/>
            </a:pPr>
            <a:r>
              <a:rPr lang="en-GB" sz="2400" dirty="0" smtClean="0"/>
              <a:t>Focusing on the business, you need to produce a database that will store information within a relational database, covering the following </a:t>
            </a:r>
            <a:r>
              <a:rPr lang="en-GB" sz="2400" b="1" dirty="0" smtClean="0"/>
              <a:t>7</a:t>
            </a:r>
            <a:r>
              <a:rPr lang="en-GB" sz="2400" dirty="0" smtClean="0"/>
              <a:t> tasks within this case study:</a:t>
            </a:r>
            <a:endParaRPr lang="en-GB" sz="2400" b="1" dirty="0" smtClean="0"/>
          </a:p>
          <a:p>
            <a:pPr marL="971550" lvl="1" indent="-514350">
              <a:spcBef>
                <a:spcPts val="0"/>
              </a:spcBef>
              <a:buFont typeface="+mj-lt"/>
              <a:buAutoNum type="arabicPeriod"/>
            </a:pPr>
            <a:r>
              <a:rPr lang="en-GB" sz="2000" dirty="0" smtClean="0">
                <a:hlinkClick r:id="rId2" action="ppaction://hlinksldjump"/>
              </a:rPr>
              <a:t>Leszynski Naming Convention – Standardising your Database</a:t>
            </a:r>
            <a:endParaRPr lang="en-GB" sz="2000" dirty="0" smtClean="0"/>
          </a:p>
          <a:p>
            <a:pPr marL="971550" lvl="1" indent="-514350">
              <a:spcBef>
                <a:spcPts val="0"/>
              </a:spcBef>
              <a:buFont typeface="+mj-lt"/>
              <a:buAutoNum type="arabicPeriod"/>
            </a:pPr>
            <a:r>
              <a:rPr lang="en-GB" sz="2000" dirty="0" smtClean="0">
                <a:hlinkClick r:id="rId3" action="ppaction://hlinksldjump"/>
              </a:rPr>
              <a:t>Tables</a:t>
            </a:r>
            <a:endParaRPr lang="en-GB" sz="2000" dirty="0" smtClean="0"/>
          </a:p>
          <a:p>
            <a:pPr marL="971550" lvl="1" indent="-514350">
              <a:spcBef>
                <a:spcPts val="0"/>
              </a:spcBef>
              <a:buFont typeface="+mj-lt"/>
              <a:buAutoNum type="arabicPeriod"/>
            </a:pPr>
            <a:r>
              <a:rPr lang="en-GB" sz="2000" dirty="0" smtClean="0">
                <a:hlinkClick r:id="rId4" action="ppaction://hlinksldjump"/>
              </a:rPr>
              <a:t>Relationships</a:t>
            </a:r>
            <a:endParaRPr lang="en-GB" sz="2000" dirty="0" smtClean="0"/>
          </a:p>
          <a:p>
            <a:pPr marL="971550" lvl="1" indent="-514350">
              <a:spcBef>
                <a:spcPts val="0"/>
              </a:spcBef>
              <a:buFont typeface="+mj-lt"/>
              <a:buAutoNum type="arabicPeriod"/>
            </a:pPr>
            <a:r>
              <a:rPr lang="en-GB" sz="2000" dirty="0" smtClean="0">
                <a:hlinkClick r:id="rId5" action="ppaction://hlinksldjump"/>
              </a:rPr>
              <a:t>Input Data into the Tables</a:t>
            </a:r>
            <a:endParaRPr lang="en-GB" sz="2000" dirty="0" smtClean="0"/>
          </a:p>
          <a:p>
            <a:pPr marL="971550" lvl="1" indent="-514350">
              <a:spcBef>
                <a:spcPts val="0"/>
              </a:spcBef>
              <a:buFont typeface="+mj-lt"/>
              <a:buAutoNum type="arabicPeriod"/>
            </a:pPr>
            <a:r>
              <a:rPr lang="en-US" sz="2000" dirty="0" smtClean="0">
                <a:hlinkClick r:id="rId6" action="ppaction://hlinksldjump"/>
              </a:rPr>
              <a:t>Maintaining Integrity and Consistency of the Database</a:t>
            </a:r>
            <a:endParaRPr lang="en-GB" sz="2000" dirty="0" smtClean="0"/>
          </a:p>
          <a:p>
            <a:pPr marL="971550" lvl="1" indent="-514350">
              <a:spcBef>
                <a:spcPts val="0"/>
              </a:spcBef>
              <a:buFont typeface="+mj-lt"/>
              <a:buAutoNum type="arabicPeriod"/>
            </a:pPr>
            <a:r>
              <a:rPr lang="en-GB" sz="2000" dirty="0" smtClean="0">
                <a:hlinkClick r:id="rId7" action="ppaction://hlinksldjump"/>
              </a:rPr>
              <a:t>Forms</a:t>
            </a:r>
            <a:endParaRPr lang="en-GB" sz="2000" dirty="0" smtClean="0"/>
          </a:p>
          <a:p>
            <a:pPr marL="971550" lvl="1" indent="-514350">
              <a:spcBef>
                <a:spcPts val="0"/>
              </a:spcBef>
              <a:buFont typeface="+mj-lt"/>
              <a:buAutoNum type="arabicPeriod"/>
            </a:pPr>
            <a:r>
              <a:rPr lang="en-GB" sz="2000" dirty="0" smtClean="0">
                <a:hlinkClick r:id="" action="ppaction://noaction"/>
              </a:rPr>
              <a:t>Implementation of Database</a:t>
            </a:r>
            <a:endParaRPr lang="en-GB" sz="2000" dirty="0" smtClean="0"/>
          </a:p>
          <a:p>
            <a:pPr marL="971550" lvl="1" indent="-514350" algn="r">
              <a:buNone/>
            </a:pPr>
            <a:endParaRPr lang="en-GB" sz="2000" b="1" i="1" dirty="0" smtClean="0"/>
          </a:p>
          <a:p>
            <a:pPr marL="971550" lvl="1" indent="-514350" algn="r">
              <a:buNone/>
            </a:pPr>
            <a:endParaRPr lang="en-GB" sz="2000" b="1" i="1" dirty="0" smtClean="0"/>
          </a:p>
          <a:p>
            <a:pPr marL="971550" lvl="1" indent="-514350" algn="r">
              <a:buNone/>
            </a:pPr>
            <a:endParaRPr lang="en-GB" sz="2000" b="1" i="1" dirty="0" smtClean="0"/>
          </a:p>
          <a:p>
            <a:pPr marL="971550" lvl="1" indent="-514350" algn="r">
              <a:buNone/>
            </a:pPr>
            <a:endParaRPr lang="en-GB" sz="2000" b="1" i="1" dirty="0" smtClean="0"/>
          </a:p>
          <a:p>
            <a:pPr marL="971550" lvl="1" indent="-514350" algn="r">
              <a:buNone/>
            </a:pPr>
            <a:r>
              <a:rPr lang="en-GB" sz="2000" b="1" i="1" dirty="0" smtClean="0"/>
              <a:t>Continues </a:t>
            </a:r>
            <a:r>
              <a:rPr lang="en-GB" sz="2000" b="1" i="1" dirty="0" smtClean="0"/>
              <a:t>on next slide</a:t>
            </a:r>
          </a:p>
          <a:p>
            <a:pPr marL="971550" lvl="1" indent="-514350">
              <a:spcBef>
                <a:spcPts val="0"/>
              </a:spcBef>
              <a:buFont typeface="+mj-lt"/>
              <a:buAutoNum type="arabicPeriod"/>
            </a:pPr>
            <a:endParaRPr lang="en-GB" sz="2000" dirty="0" smtClean="0"/>
          </a:p>
        </p:txBody>
      </p:sp>
      <p:sp>
        <p:nvSpPr>
          <p:cNvPr id="2" name="Title 1"/>
          <p:cNvSpPr>
            <a:spLocks noGrp="1"/>
          </p:cNvSpPr>
          <p:nvPr>
            <p:ph type="title"/>
          </p:nvPr>
        </p:nvSpPr>
        <p:spPr/>
        <p:txBody>
          <a:bodyPr/>
          <a:lstStyle/>
          <a:p>
            <a:r>
              <a:rPr lang="en-GB" b="1" dirty="0" smtClean="0"/>
              <a:t>Areas to Cover</a:t>
            </a:r>
            <a:endParaRPr lang="en-GB" b="1" dirty="0"/>
          </a:p>
        </p:txBody>
      </p:sp>
      <p:pic>
        <p:nvPicPr>
          <p:cNvPr id="4" name="Picture 2" descr="C:\Users\kpatel\Documents\Key Stages\KS 5\Exam Boards\Edexcel\Applied ICT\8\Past coursework\6958_ex1_07-08\eportfolio\pointing right arrow.gif"/>
          <p:cNvPicPr>
            <a:picLocks noChangeAspect="1" noChangeArrowheads="1" noCrop="1"/>
          </p:cNvPicPr>
          <p:nvPr/>
        </p:nvPicPr>
        <p:blipFill>
          <a:blip r:embed="rId8" cstate="print"/>
          <a:srcRect/>
          <a:stretch>
            <a:fillRect/>
          </a:stretch>
        </p:blipFill>
        <p:spPr bwMode="auto">
          <a:xfrm>
            <a:off x="8143900" y="5500702"/>
            <a:ext cx="666750" cy="6667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85794"/>
            <a:ext cx="8572560" cy="4500594"/>
          </a:xfrm>
        </p:spPr>
        <p:txBody>
          <a:bodyPr>
            <a:normAutofit/>
          </a:bodyPr>
          <a:lstStyle/>
          <a:p>
            <a:pPr algn="ctr">
              <a:buClr>
                <a:schemeClr val="hlink"/>
              </a:buClr>
              <a:buSzPct val="80000"/>
              <a:buNone/>
              <a:defRPr/>
            </a:pPr>
            <a:r>
              <a:rPr lang="en-GB" sz="2000" dirty="0" smtClean="0"/>
              <a:t>See </a:t>
            </a:r>
            <a:r>
              <a:rPr lang="en-GB" sz="2000" dirty="0" smtClean="0"/>
              <a:t>the following documents for additional information within this section of the coursework unit</a:t>
            </a:r>
          </a:p>
          <a:p>
            <a:pPr marL="442913" indent="-442913">
              <a:buClr>
                <a:schemeClr val="hlink"/>
              </a:buClr>
              <a:buSzPct val="80000"/>
              <a:buFont typeface="+mj-lt"/>
              <a:buAutoNum type="arabicPeriod"/>
              <a:defRPr/>
            </a:pPr>
            <a:r>
              <a:rPr lang="en-GB" sz="2000" b="1" kern="0" dirty="0" smtClean="0"/>
              <a:t>Access 2000 - 1 – Tables</a:t>
            </a:r>
          </a:p>
          <a:p>
            <a:pPr marL="442913" indent="-442913">
              <a:buClr>
                <a:schemeClr val="hlink"/>
              </a:buClr>
              <a:buSzPct val="80000"/>
              <a:buFont typeface="+mj-lt"/>
              <a:buAutoNum type="arabicPeriod"/>
              <a:defRPr/>
            </a:pPr>
            <a:r>
              <a:rPr lang="en-GB" sz="2000" b="1" dirty="0" smtClean="0"/>
              <a:t>Access </a:t>
            </a:r>
            <a:r>
              <a:rPr lang="en-GB" sz="2000" b="1" dirty="0" smtClean="0"/>
              <a:t>2000 - 4 – Forms</a:t>
            </a:r>
          </a:p>
          <a:p>
            <a:pPr marL="442913" indent="-442913">
              <a:buClr>
                <a:schemeClr val="hlink"/>
              </a:buClr>
              <a:buSzPct val="80000"/>
              <a:buFont typeface="+mj-lt"/>
              <a:buAutoNum type="arabicPeriod"/>
              <a:defRPr/>
            </a:pPr>
            <a:r>
              <a:rPr lang="en-GB" sz="2000" b="1" dirty="0" smtClean="0"/>
              <a:t>Access </a:t>
            </a:r>
            <a:r>
              <a:rPr lang="en-GB" sz="2000" b="1" dirty="0" smtClean="0"/>
              <a:t>2000 - 6 - Using a Calendar in a Form</a:t>
            </a:r>
          </a:p>
          <a:p>
            <a:pPr marL="442913" indent="-442913">
              <a:buClr>
                <a:schemeClr val="hlink"/>
              </a:buClr>
              <a:buSzPct val="80000"/>
              <a:buFont typeface="+mj-lt"/>
              <a:buAutoNum type="arabicPeriod"/>
              <a:defRPr/>
            </a:pPr>
            <a:r>
              <a:rPr lang="en-GB" sz="2000" b="1" kern="0" dirty="0" smtClean="0"/>
              <a:t>Access </a:t>
            </a:r>
            <a:r>
              <a:rPr lang="en-GB" sz="2000" b="1" kern="0" dirty="0" smtClean="0"/>
              <a:t>Database Design and Programming (VLE)</a:t>
            </a:r>
          </a:p>
          <a:p>
            <a:pPr marL="698945" lvl="1" indent="-442913">
              <a:buClr>
                <a:schemeClr val="hlink"/>
              </a:buClr>
              <a:buSzPct val="80000"/>
              <a:buFont typeface="+mj-lt"/>
              <a:buAutoNum type="alphaLcPeriod"/>
              <a:defRPr/>
            </a:pPr>
            <a:r>
              <a:rPr lang="en-GB" sz="2000" b="1" kern="0" dirty="0" smtClean="0"/>
              <a:t>Use </a:t>
            </a:r>
            <a:r>
              <a:rPr lang="en-GB" sz="2000" b="1" u="sng" kern="0" dirty="0" smtClean="0"/>
              <a:t>ALL</a:t>
            </a:r>
            <a:r>
              <a:rPr lang="en-GB" sz="2000" b="1" kern="0" dirty="0" smtClean="0"/>
              <a:t> Access Tutorials available</a:t>
            </a:r>
          </a:p>
          <a:p>
            <a:pPr marL="971550" lvl="1" indent="-514350">
              <a:spcBef>
                <a:spcPts val="0"/>
              </a:spcBef>
              <a:buFont typeface="+mj-lt"/>
              <a:buAutoNum type="arabicPeriod"/>
            </a:pPr>
            <a:endParaRPr lang="en-GB" sz="2000" dirty="0" smtClean="0"/>
          </a:p>
          <a:p>
            <a:pPr marL="971550" lvl="1" indent="-514350">
              <a:spcBef>
                <a:spcPts val="0"/>
              </a:spcBef>
              <a:buFont typeface="+mj-lt"/>
              <a:buAutoNum type="arabicPeriod"/>
            </a:pPr>
            <a:endParaRPr lang="en-GB" sz="2000" dirty="0"/>
          </a:p>
        </p:txBody>
      </p:sp>
      <p:sp>
        <p:nvSpPr>
          <p:cNvPr id="2" name="Title 1"/>
          <p:cNvSpPr>
            <a:spLocks noGrp="1"/>
          </p:cNvSpPr>
          <p:nvPr>
            <p:ph type="title"/>
          </p:nvPr>
        </p:nvSpPr>
        <p:spPr/>
        <p:txBody>
          <a:bodyPr/>
          <a:lstStyle/>
          <a:p>
            <a:r>
              <a:rPr lang="en-GB" b="1" dirty="0" smtClean="0"/>
              <a:t>Areas to Cover</a:t>
            </a:r>
            <a:endParaRPr lang="en-GB"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457200" y="1285860"/>
            <a:ext cx="8229600" cy="5143536"/>
          </a:xfrm>
        </p:spPr>
        <p:txBody>
          <a:bodyPr>
            <a:normAutofit/>
          </a:bodyPr>
          <a:lstStyle/>
          <a:p>
            <a:pPr marL="0" indent="0">
              <a:buNone/>
            </a:pPr>
            <a:r>
              <a:rPr lang="en-GB" sz="2400" dirty="0"/>
              <a:t>When designing a database a good way to name all of the elements </a:t>
            </a:r>
            <a:r>
              <a:rPr lang="en-GB" sz="2400" dirty="0" smtClean="0"/>
              <a:t>are:</a:t>
            </a:r>
            <a:endParaRPr lang="en-GB" sz="2400" dirty="0"/>
          </a:p>
          <a:p>
            <a:pPr lvl="1"/>
            <a:r>
              <a:rPr lang="en-GB" sz="2000" dirty="0"/>
              <a:t>Tables – </a:t>
            </a:r>
            <a:r>
              <a:rPr lang="en-GB" sz="2000" dirty="0" err="1"/>
              <a:t>Tbl_name</a:t>
            </a:r>
            <a:endParaRPr lang="en-GB" sz="2000" dirty="0"/>
          </a:p>
          <a:p>
            <a:pPr lvl="1"/>
            <a:r>
              <a:rPr lang="en-GB" sz="2000" dirty="0"/>
              <a:t>Query – </a:t>
            </a:r>
            <a:r>
              <a:rPr lang="en-GB" sz="2000" dirty="0" err="1"/>
              <a:t>Qry_name</a:t>
            </a:r>
            <a:endParaRPr lang="en-GB" sz="2000" dirty="0"/>
          </a:p>
          <a:p>
            <a:pPr lvl="1"/>
            <a:r>
              <a:rPr lang="en-GB" sz="2000" dirty="0"/>
              <a:t>Forms – </a:t>
            </a:r>
            <a:r>
              <a:rPr lang="en-GB" sz="2000" dirty="0" err="1"/>
              <a:t>Frm_name</a:t>
            </a:r>
            <a:endParaRPr lang="en-GB" sz="2000" dirty="0"/>
          </a:p>
          <a:p>
            <a:pPr lvl="1"/>
            <a:r>
              <a:rPr lang="en-GB" sz="2000" dirty="0"/>
              <a:t>Reports – </a:t>
            </a:r>
            <a:r>
              <a:rPr lang="en-GB" sz="2000" dirty="0" err="1"/>
              <a:t>Rpt_name</a:t>
            </a:r>
            <a:endParaRPr lang="en-GB" sz="2000" dirty="0"/>
          </a:p>
          <a:p>
            <a:pPr lvl="1">
              <a:buNone/>
            </a:pPr>
            <a:r>
              <a:rPr lang="en-GB" sz="2000" dirty="0"/>
              <a:t>Where name represents the content or purpose of the element.</a:t>
            </a:r>
          </a:p>
          <a:p>
            <a:pPr lvl="1"/>
            <a:r>
              <a:rPr lang="en-GB" sz="2000" dirty="0"/>
              <a:t>For example </a:t>
            </a:r>
            <a:endParaRPr lang="en-GB" sz="2000" dirty="0" smtClean="0"/>
          </a:p>
          <a:p>
            <a:pPr lvl="2"/>
            <a:r>
              <a:rPr lang="en-GB" sz="1600" dirty="0" err="1" smtClean="0"/>
              <a:t>Tbl_customer</a:t>
            </a:r>
            <a:r>
              <a:rPr lang="en-GB" sz="1600" dirty="0" smtClean="0"/>
              <a:t> </a:t>
            </a:r>
            <a:r>
              <a:rPr lang="en-GB" sz="1600" dirty="0"/>
              <a:t>would be a customer </a:t>
            </a:r>
            <a:r>
              <a:rPr lang="en-GB" sz="1600" dirty="0" smtClean="0"/>
              <a:t>table</a:t>
            </a:r>
          </a:p>
          <a:p>
            <a:pPr lvl="2"/>
            <a:r>
              <a:rPr lang="en-GB" sz="1600" dirty="0" err="1" smtClean="0"/>
              <a:t>Qry_todaysbookings</a:t>
            </a:r>
            <a:r>
              <a:rPr lang="en-GB" sz="1600" dirty="0" smtClean="0"/>
              <a:t> </a:t>
            </a:r>
            <a:r>
              <a:rPr lang="en-GB" sz="1600" dirty="0"/>
              <a:t>would be a query to illustrate all of today's </a:t>
            </a:r>
            <a:r>
              <a:rPr lang="en-GB" sz="1600" dirty="0" smtClean="0"/>
              <a:t>bookings</a:t>
            </a:r>
          </a:p>
          <a:p>
            <a:pPr algn="ctr">
              <a:buNone/>
            </a:pPr>
            <a:endParaRPr lang="en-GB" sz="2400" dirty="0" smtClean="0"/>
          </a:p>
          <a:p>
            <a:pPr algn="ctr">
              <a:buNone/>
            </a:pPr>
            <a:r>
              <a:rPr lang="en-GB" sz="2400" b="1" dirty="0" smtClean="0"/>
              <a:t>(You must use this throughout your database)</a:t>
            </a:r>
            <a:endParaRPr lang="en-GB" sz="2400" b="1" dirty="0"/>
          </a:p>
        </p:txBody>
      </p:sp>
      <p:sp>
        <p:nvSpPr>
          <p:cNvPr id="31746" name="Rectangle 2"/>
          <p:cNvSpPr>
            <a:spLocks noGrp="1" noChangeArrowheads="1"/>
          </p:cNvSpPr>
          <p:nvPr>
            <p:ph type="title"/>
          </p:nvPr>
        </p:nvSpPr>
        <p:spPr>
          <a:xfrm>
            <a:off x="142844" y="142852"/>
            <a:ext cx="8543956" cy="1000132"/>
          </a:xfrm>
        </p:spPr>
        <p:txBody>
          <a:bodyPr>
            <a:normAutofit fontScale="90000"/>
          </a:bodyPr>
          <a:lstStyle/>
          <a:p>
            <a:r>
              <a:rPr lang="en-GB" b="1" dirty="0" smtClean="0"/>
              <a:t>1 - Leszynski </a:t>
            </a:r>
            <a:r>
              <a:rPr lang="en-GB" b="1" dirty="0"/>
              <a:t>Naming </a:t>
            </a:r>
            <a:r>
              <a:rPr lang="en-GB" b="1" dirty="0" smtClean="0"/>
              <a:t>Convention – Standardising your Database</a:t>
            </a:r>
            <a:endParaRPr lang="en-GB"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214282" y="857232"/>
            <a:ext cx="8715435" cy="5419747"/>
          </a:xfrm>
        </p:spPr>
        <p:txBody>
          <a:bodyPr>
            <a:normAutofit/>
          </a:bodyPr>
          <a:lstStyle/>
          <a:p>
            <a:pPr marL="0" indent="0">
              <a:buNone/>
            </a:pPr>
            <a:r>
              <a:rPr lang="en-GB" sz="2400" b="1" i="1" dirty="0" smtClean="0"/>
              <a:t>Task 1 (P / M / D)</a:t>
            </a:r>
            <a:r>
              <a:rPr lang="en-GB" sz="2400" dirty="0" smtClean="0"/>
              <a:t> – Based on the data dictionary designs (AO1) for the tables within your database, create them using an appropriate software </a:t>
            </a:r>
          </a:p>
          <a:p>
            <a:pPr marL="722313" lvl="1" indent="-322263"/>
            <a:r>
              <a:rPr lang="en-GB" sz="2400" dirty="0" smtClean="0"/>
              <a:t>Remember you need to use </a:t>
            </a:r>
            <a:r>
              <a:rPr lang="en-GB" sz="2400" b="1" u="sng" dirty="0" smtClean="0"/>
              <a:t>only</a:t>
            </a:r>
            <a:r>
              <a:rPr lang="en-GB" sz="2400" dirty="0" smtClean="0"/>
              <a:t> the fields you have documented within your data dictionary</a:t>
            </a:r>
          </a:p>
          <a:p>
            <a:pPr marL="722313" lvl="1" indent="-322263"/>
            <a:r>
              <a:rPr lang="en-GB" sz="2400" dirty="0" smtClean="0"/>
              <a:t>Provide screenshot evidence of any features used during the creation of the tables</a:t>
            </a:r>
          </a:p>
          <a:p>
            <a:pPr lvl="2"/>
            <a:r>
              <a:rPr lang="en-GB" sz="2400" dirty="0" smtClean="0"/>
              <a:t>verification and validation routines; </a:t>
            </a:r>
          </a:p>
          <a:p>
            <a:pPr lvl="3"/>
            <a:r>
              <a:rPr lang="en-GB" sz="2000" dirty="0" smtClean="0"/>
              <a:t>input masking</a:t>
            </a:r>
          </a:p>
          <a:p>
            <a:pPr lvl="3"/>
            <a:r>
              <a:rPr lang="en-GB" sz="2000" dirty="0" smtClean="0"/>
              <a:t>dropdown or combo boxes</a:t>
            </a:r>
          </a:p>
          <a:p>
            <a:pPr lvl="3"/>
            <a:r>
              <a:rPr lang="en-GB" sz="2000" dirty="0" smtClean="0"/>
              <a:t>checks for completeness (field sizes)</a:t>
            </a:r>
          </a:p>
          <a:p>
            <a:pPr lvl="3"/>
            <a:r>
              <a:rPr lang="en-GB" sz="2000" dirty="0" smtClean="0"/>
              <a:t>data consistency</a:t>
            </a:r>
          </a:p>
          <a:p>
            <a:pPr lvl="3"/>
            <a:r>
              <a:rPr lang="en-GB" sz="2000" dirty="0" smtClean="0"/>
              <a:t>data redundancy</a:t>
            </a:r>
          </a:p>
          <a:p>
            <a:pPr lvl="3">
              <a:buNone/>
            </a:pPr>
            <a:endParaRPr lang="en-GB" sz="2000" dirty="0" smtClean="0"/>
          </a:p>
          <a:p>
            <a:pPr marL="0" indent="0" algn="ctr">
              <a:buNone/>
            </a:pPr>
            <a:endParaRPr lang="en-GB" sz="2800" b="1" dirty="0" smtClean="0"/>
          </a:p>
        </p:txBody>
      </p:sp>
      <p:sp>
        <p:nvSpPr>
          <p:cNvPr id="13314" name="Rectangle 2"/>
          <p:cNvSpPr>
            <a:spLocks noGrp="1" noChangeArrowheads="1"/>
          </p:cNvSpPr>
          <p:nvPr>
            <p:ph type="title"/>
          </p:nvPr>
        </p:nvSpPr>
        <p:spPr>
          <a:xfrm>
            <a:off x="457200" y="-24"/>
            <a:ext cx="8229600" cy="796925"/>
          </a:xfrm>
        </p:spPr>
        <p:txBody>
          <a:bodyPr/>
          <a:lstStyle/>
          <a:p>
            <a:r>
              <a:rPr lang="en-GB" b="1" dirty="0" smtClean="0"/>
              <a:t>2 - Tables</a:t>
            </a:r>
            <a:endParaRPr lang="en-GB"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818"/>
            <a:ext cx="8715436" cy="6072206"/>
          </a:xfrm>
        </p:spPr>
        <p:txBody>
          <a:bodyPr>
            <a:normAutofit fontScale="85000" lnSpcReduction="20000"/>
          </a:bodyPr>
          <a:lstStyle/>
          <a:p>
            <a:pPr marL="0" indent="0">
              <a:spcBef>
                <a:spcPts val="0"/>
              </a:spcBef>
              <a:buNone/>
            </a:pPr>
            <a:r>
              <a:rPr lang="en-GB" sz="2600" dirty="0" smtClean="0"/>
              <a:t>You now need to decide on how your tables will be related to each other</a:t>
            </a:r>
          </a:p>
          <a:p>
            <a:pPr>
              <a:spcBef>
                <a:spcPts val="0"/>
              </a:spcBef>
            </a:pPr>
            <a:r>
              <a:rPr lang="en-GB" sz="2400" b="1" dirty="0" smtClean="0"/>
              <a:t>REMEMBER</a:t>
            </a:r>
            <a:r>
              <a:rPr lang="en-GB" sz="2400" dirty="0" smtClean="0"/>
              <a:t> that ALL the tables created are independent of each other but require you to link them together where appropriate so that the </a:t>
            </a:r>
            <a:r>
              <a:rPr lang="en-GB" sz="2400" b="1" i="1" dirty="0" smtClean="0"/>
              <a:t>dynamics, integrity of information and performance</a:t>
            </a:r>
            <a:r>
              <a:rPr lang="en-GB" sz="2400" dirty="0" smtClean="0"/>
              <a:t> is provided</a:t>
            </a:r>
          </a:p>
          <a:p>
            <a:pPr lvl="1">
              <a:spcBef>
                <a:spcPts val="0"/>
              </a:spcBef>
            </a:pPr>
            <a:r>
              <a:rPr lang="en-GB" sz="2100" dirty="0" smtClean="0"/>
              <a:t>Links to the other tables with the use of primary key (foreign key) gives access to all of the information within that table</a:t>
            </a:r>
          </a:p>
          <a:p>
            <a:pPr lvl="2">
              <a:spcBef>
                <a:spcPts val="0"/>
              </a:spcBef>
            </a:pPr>
            <a:r>
              <a:rPr lang="en-GB" dirty="0" smtClean="0"/>
              <a:t>For example in the </a:t>
            </a:r>
            <a:r>
              <a:rPr lang="en-GB" b="1" i="1" dirty="0" smtClean="0"/>
              <a:t>sales table </a:t>
            </a:r>
            <a:r>
              <a:rPr lang="en-GB" dirty="0" smtClean="0"/>
              <a:t>you should have the customer ID</a:t>
            </a:r>
          </a:p>
          <a:p>
            <a:pPr lvl="3">
              <a:spcBef>
                <a:spcPts val="0"/>
              </a:spcBef>
            </a:pPr>
            <a:r>
              <a:rPr lang="en-GB" sz="2100" dirty="0" smtClean="0"/>
              <a:t>through that number you have access to all the information about any particular customer that is stored in the customer table</a:t>
            </a:r>
          </a:p>
          <a:p>
            <a:pPr lvl="3">
              <a:spcBef>
                <a:spcPts val="0"/>
              </a:spcBef>
            </a:pPr>
            <a:r>
              <a:rPr lang="en-GB" sz="2100" dirty="0" smtClean="0"/>
              <a:t>If the customer ID does not exist within the customer table, then the database should identify and acknowledge the user that an integrity violation has occurred</a:t>
            </a:r>
          </a:p>
          <a:p>
            <a:pPr>
              <a:spcBef>
                <a:spcPts val="0"/>
              </a:spcBef>
              <a:buNone/>
            </a:pPr>
            <a:r>
              <a:rPr lang="en-GB" sz="2800" b="1" i="1" dirty="0" smtClean="0"/>
              <a:t>-----------------------------------------------------------------------------------------</a:t>
            </a:r>
          </a:p>
          <a:p>
            <a:pPr marL="0" lvl="0" indent="0">
              <a:spcBef>
                <a:spcPts val="0"/>
              </a:spcBef>
              <a:buNone/>
            </a:pPr>
            <a:r>
              <a:rPr lang="en-GB" sz="2400" b="1" i="1" dirty="0" smtClean="0"/>
              <a:t>Task 2 (P / M / D)</a:t>
            </a:r>
            <a:r>
              <a:rPr lang="en-GB" sz="2400" b="1" dirty="0" smtClean="0"/>
              <a:t> - </a:t>
            </a:r>
            <a:r>
              <a:rPr lang="en-US" sz="2400" dirty="0" smtClean="0"/>
              <a:t>Based on the database table structures, you need to explain exactly which fields link to each other</a:t>
            </a:r>
            <a:endParaRPr lang="en-GB" sz="2400" dirty="0" smtClean="0"/>
          </a:p>
          <a:p>
            <a:pPr marL="1472121" lvl="4" indent="-322263"/>
            <a:r>
              <a:rPr lang="en-GB" sz="2400" dirty="0" smtClean="0"/>
              <a:t>Justify and explain your choices made</a:t>
            </a:r>
          </a:p>
          <a:p>
            <a:pPr marL="1472121" lvl="4" indent="-322263"/>
            <a:r>
              <a:rPr lang="en-GB" sz="2400" dirty="0" smtClean="0"/>
              <a:t>Provide screenshot evidence of any relationships created between the tables</a:t>
            </a:r>
          </a:p>
          <a:p>
            <a:pPr marL="1472121" lvl="4" indent="-322263"/>
            <a:r>
              <a:rPr lang="en-GB" sz="2400" dirty="0" smtClean="0"/>
              <a:t>Explain HOW you have </a:t>
            </a:r>
            <a:r>
              <a:rPr lang="en-GB" sz="2400" b="1" dirty="0" smtClean="0"/>
              <a:t>enforced the referential integrity </a:t>
            </a:r>
            <a:r>
              <a:rPr lang="en-GB" sz="2400" dirty="0" smtClean="0"/>
              <a:t>between the tables</a:t>
            </a:r>
          </a:p>
          <a:p>
            <a:pPr marL="722313" lvl="1" indent="-322263">
              <a:spcBef>
                <a:spcPts val="0"/>
              </a:spcBef>
            </a:pPr>
            <a:endParaRPr lang="en-US" sz="2200" dirty="0"/>
          </a:p>
        </p:txBody>
      </p:sp>
      <p:sp>
        <p:nvSpPr>
          <p:cNvPr id="2" name="Title 1"/>
          <p:cNvSpPr>
            <a:spLocks noGrp="1"/>
          </p:cNvSpPr>
          <p:nvPr>
            <p:ph type="title"/>
          </p:nvPr>
        </p:nvSpPr>
        <p:spPr>
          <a:xfrm>
            <a:off x="457200" y="-24"/>
            <a:ext cx="8229600" cy="928694"/>
          </a:xfrm>
        </p:spPr>
        <p:txBody>
          <a:bodyPr/>
          <a:lstStyle/>
          <a:p>
            <a:r>
              <a:rPr lang="en-GB" b="1" dirty="0" smtClean="0"/>
              <a:t>3 - Relationships</a:t>
            </a:r>
            <a:endParaRPr lang="en-US"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eWest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BrookeWeston</Template>
  <TotalTime>9432</TotalTime>
  <Words>1641</Words>
  <Application>Microsoft Office PowerPoint</Application>
  <PresentationFormat>On-screen Show (4:3)</PresentationFormat>
  <Paragraphs>155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BrookeWeston</vt:lpstr>
      <vt:lpstr>Unit 6 – Advanced Databases</vt:lpstr>
      <vt:lpstr>Scenario</vt:lpstr>
      <vt:lpstr>Scenario</vt:lpstr>
      <vt:lpstr>Assessment Criteria</vt:lpstr>
      <vt:lpstr>Areas to Cover</vt:lpstr>
      <vt:lpstr>Areas to Cover</vt:lpstr>
      <vt:lpstr>1 - Leszynski Naming Convention – Standardising your Database</vt:lpstr>
      <vt:lpstr>2 - Tables</vt:lpstr>
      <vt:lpstr>3 - Relationships</vt:lpstr>
      <vt:lpstr>4 – Input Data into the Tables</vt:lpstr>
      <vt:lpstr>5 - Maintaining Integrity and Consistency of the Database</vt:lpstr>
      <vt:lpstr>6 - Forms</vt:lpstr>
      <vt:lpstr>6 - Forms</vt:lpstr>
      <vt:lpstr>7 – Implementation of Database</vt:lpstr>
      <vt:lpstr>Assessment Tasks</vt:lpstr>
      <vt:lpstr>Assessment Tasks</vt:lpstr>
    </vt:vector>
  </TitlesOfParts>
  <Company>Brooke Weston CTC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Databases</dc:title>
  <dc:subject>ICT</dc:subject>
  <dc:creator>KPA</dc:creator>
  <cp:lastModifiedBy>kpatel</cp:lastModifiedBy>
  <cp:revision>3</cp:revision>
  <dcterms:created xsi:type="dcterms:W3CDTF">2008-11-18T09:49:12Z</dcterms:created>
  <dcterms:modified xsi:type="dcterms:W3CDTF">2010-02-21T10:09:15Z</dcterms:modified>
  <cp:category>Unit 06</cp:category>
</cp:coreProperties>
</file>

<file path=docProps/custom.xml><?xml version="1.0" encoding="utf-8"?>
<Properties xmlns="http://schemas.openxmlformats.org/officeDocument/2006/custom-properties" xmlns:vt="http://schemas.openxmlformats.org/officeDocument/2006/docPropsVTypes">
  <property fmtid="{64440492-4C8B-11D1-8B70-080036B11A03}" pid="4">
    <vt:lpwstr>Brooke Weston Academy</vt:lpwstr>
  </property>
</Properties>
</file>